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330" r:id="rId4"/>
    <p:sldId id="316" r:id="rId5"/>
    <p:sldId id="331" r:id="rId6"/>
    <p:sldId id="332" r:id="rId7"/>
    <p:sldId id="317" r:id="rId8"/>
    <p:sldId id="333" r:id="rId9"/>
    <p:sldId id="334" r:id="rId10"/>
    <p:sldId id="335" r:id="rId11"/>
    <p:sldId id="336" r:id="rId12"/>
    <p:sldId id="337" r:id="rId13"/>
    <p:sldId id="338" r:id="rId14"/>
    <p:sldId id="339" r:id="rId15"/>
    <p:sldId id="340" r:id="rId16"/>
    <p:sldId id="341" r:id="rId17"/>
    <p:sldId id="342" r:id="rId18"/>
    <p:sldId id="343" r:id="rId19"/>
    <p:sldId id="368" r:id="rId20"/>
    <p:sldId id="369" r:id="rId21"/>
    <p:sldId id="371" r:id="rId22"/>
    <p:sldId id="370" r:id="rId23"/>
    <p:sldId id="351" r:id="rId24"/>
    <p:sldId id="353" r:id="rId25"/>
    <p:sldId id="329" r:id="rId26"/>
    <p:sldId id="328" r:id="rId27"/>
    <p:sldId id="372" r:id="rId28"/>
    <p:sldId id="373" r:id="rId29"/>
    <p:sldId id="374" r:id="rId30"/>
    <p:sldId id="355" r:id="rId31"/>
    <p:sldId id="375" r:id="rId32"/>
    <p:sldId id="376" r:id="rId33"/>
    <p:sldId id="354" r:id="rId34"/>
    <p:sldId id="377" r:id="rId35"/>
    <p:sldId id="356" r:id="rId36"/>
    <p:sldId id="258" r:id="rId37"/>
    <p:sldId id="259" r:id="rId38"/>
    <p:sldId id="261" r:id="rId39"/>
    <p:sldId id="262" r:id="rId40"/>
    <p:sldId id="263" r:id="rId41"/>
    <p:sldId id="264" r:id="rId42"/>
    <p:sldId id="265" r:id="rId43"/>
    <p:sldId id="266" r:id="rId44"/>
    <p:sldId id="380" r:id="rId45"/>
    <p:sldId id="360" r:id="rId46"/>
    <p:sldId id="358" r:id="rId47"/>
    <p:sldId id="359" r:id="rId48"/>
    <p:sldId id="260"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31" userDrawn="1">
          <p15:clr>
            <a:srgbClr val="A4A3A4"/>
          </p15:clr>
        </p15:guide>
        <p15:guide id="5" orient="horz" pos="3521" userDrawn="1">
          <p15:clr>
            <a:srgbClr val="A4A3A4"/>
          </p15:clr>
        </p15:guide>
        <p15:guide id="6" orient="horz" pos="38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76176" autoAdjust="0"/>
  </p:normalViewPr>
  <p:slideViewPr>
    <p:cSldViewPr snapToGrid="0" showGuides="1">
      <p:cViewPr varScale="1">
        <p:scale>
          <a:sx n="84" d="100"/>
          <a:sy n="84" d="100"/>
        </p:scale>
        <p:origin x="1392" y="84"/>
      </p:cViewPr>
      <p:guideLst>
        <p:guide pos="416"/>
        <p:guide pos="7256"/>
        <p:guide orient="horz" pos="648"/>
        <p:guide orient="horz" pos="731"/>
        <p:guide orient="horz" pos="3521"/>
        <p:guide orient="horz" pos="388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5750D29-09BB-754C-68B3-5AB9ECB4B4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E842018-FF09-B795-E59F-2FF207749A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8F221-83FE-43BF-BC27-8BFB06C2AC7E}" type="datetimeFigureOut">
              <a:rPr lang="zh-CN" altLang="en-US" smtClean="0"/>
              <a:t>2024/10/24</a:t>
            </a:fld>
            <a:endParaRPr lang="zh-CN" altLang="en-US"/>
          </a:p>
        </p:txBody>
      </p:sp>
      <p:sp>
        <p:nvSpPr>
          <p:cNvPr id="4" name="页脚占位符 3">
            <a:extLst>
              <a:ext uri="{FF2B5EF4-FFF2-40B4-BE49-F238E27FC236}">
                <a16:creationId xmlns:a16="http://schemas.microsoft.com/office/drawing/2014/main" id="{D894636B-6AD4-AD79-F89B-AED7FAC266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604873C-E19E-7DC2-BF6A-8375A577FD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B2B87D-B146-4CCF-B03E-8783ABA6560C}" type="slidenum">
              <a:rPr lang="zh-CN" altLang="en-US" smtClean="0"/>
              <a:t>‹#›</a:t>
            </a:fld>
            <a:endParaRPr lang="zh-CN" altLang="en-US"/>
          </a:p>
        </p:txBody>
      </p:sp>
    </p:spTree>
    <p:extLst>
      <p:ext uri="{BB962C8B-B14F-4D97-AF65-F5344CB8AC3E}">
        <p14:creationId xmlns:p14="http://schemas.microsoft.com/office/powerpoint/2010/main" val="230793748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extLst>
      <p:ext uri="{BB962C8B-B14F-4D97-AF65-F5344CB8AC3E}">
        <p14:creationId xmlns:p14="http://schemas.microsoft.com/office/powerpoint/2010/main" val="225526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Network is a decentralized public ledger known for its unique hashgraph consensus algorithm, which is leaderless and asynchronous Byzantine Fault Tolerant (aBFT). This ensures robust security and efficiency.</a:t>
            </a:r>
          </a:p>
          <a:p>
            <a:pPr algn="l"/>
            <a:r>
              <a:rPr lang="en-US" altLang="zh-CN" b="0" i="0" dirty="0">
                <a:solidFill>
                  <a:srgbClr val="24292F"/>
                </a:solidFill>
                <a:effectLst/>
                <a:latin typeface="Noto Sans" panose="020B0502040504020204" pitchFamily="34" charset="0"/>
              </a:rPr>
              <a:t>Hedera is EVM-compatible, meaning developers can use its consensus service APIs to create applications similar to those on Ethereum. Through the Hedera Token Service Standards, it supports smart contracts akin to Ethereum's ERC20, ERC721, and ERC1155, providing flexibility and familiarity for developers.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Founded in 2018, Hedera has grown significantly. As of September 2024, its official X account boasts 354K followers, and its Reddit community has 39K members, reflecting its active and engaged user base.</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extLst>
      <p:ext uri="{BB962C8B-B14F-4D97-AF65-F5344CB8AC3E}">
        <p14:creationId xmlns:p14="http://schemas.microsoft.com/office/powerpoint/2010/main" val="2550037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For addresses holding NFTs, the average number per address on Hedera is 3.86, while on Ethereum it's 11.72. The top 10% of addresses on Hedera hold 14.48% of total NFTs, whereas on Ethereum, it's 71.65%.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The Herfindahl-Hirschman Index (HHI) shows Hedera at 0.0004 and Ethereum at 0.0011, indicating high decentralization. However, multiple addresses might belong to the same entity, which could affect the validity of these indices.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extLst>
      <p:ext uri="{BB962C8B-B14F-4D97-AF65-F5344CB8AC3E}">
        <p14:creationId xmlns:p14="http://schemas.microsoft.com/office/powerpoint/2010/main" val="161619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Through a comprehensive review of third-party data sources, we have identified that the primary marketplaces for Hedera NFTs are </a:t>
            </a:r>
            <a:r>
              <a:rPr lang="en-US" altLang="zh-CN" b="0" i="0" dirty="0" err="1">
                <a:solidFill>
                  <a:srgbClr val="24292F"/>
                </a:solidFill>
                <a:effectLst/>
                <a:latin typeface="Noto Sans" panose="020B0502040504020204" pitchFamily="34" charset="0"/>
              </a:rPr>
              <a:t>Zuse</a:t>
            </a:r>
            <a:r>
              <a:rPr lang="en-US" altLang="zh-CN" b="0" i="0" dirty="0">
                <a:solidFill>
                  <a:srgbClr val="24292F"/>
                </a:solidFill>
                <a:effectLst/>
                <a:latin typeface="Noto Sans" panose="020B0502040504020204" pitchFamily="34" charset="0"/>
              </a:rPr>
              <a:t> Market and </a:t>
            </a:r>
            <a:r>
              <a:rPr lang="en-US" altLang="zh-CN" b="0" i="0" dirty="0" err="1">
                <a:solidFill>
                  <a:srgbClr val="24292F"/>
                </a:solidFill>
                <a:effectLst/>
                <a:latin typeface="Noto Sans" panose="020B0502040504020204" pitchFamily="34" charset="0"/>
              </a:rPr>
              <a:t>SentX</a:t>
            </a:r>
            <a:r>
              <a:rPr lang="en-US" altLang="zh-CN" b="0" i="0" dirty="0">
                <a:solidFill>
                  <a:srgbClr val="24292F"/>
                </a:solidFill>
                <a:effectLst/>
                <a:latin typeface="Noto Sans" panose="020B0502040504020204" pitchFamily="34" charset="0"/>
              </a:rPr>
              <a:t>. These platforms have emerged as central hubs for NFT trading within the Hedera ecosystem.</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Examining the nature of NFTs traded on these marketplaces, it is evident that the majority are digital collectibles. These are often valued for their uniqueness and digital scarcity rather than any intrinsic or tangible assets.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observation aligns with a growing discourse in the academic community. Some scholars have raised concerns about the speculative nature of digital collectibles, arguing that without tangible assets to underpin their value, these NFTs may be more vulnerable to market volatility and speculative bubbles.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issue is particularly pronounced in smaller blockchain markets like Hedera, where lower liquidity and fewer participants can exacerbate these risks. This can lead to greater price instability and higher risk exposure for users.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As the Hedera NFT market continues to evolve, these factors underscore the importance of cautious engagement and thorough due diligence for both collectors and investors.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16</a:t>
            </a:fld>
            <a:endParaRPr lang="zh-CN" altLang="en-US"/>
          </a:p>
        </p:txBody>
      </p:sp>
    </p:spTree>
    <p:extLst>
      <p:ext uri="{BB962C8B-B14F-4D97-AF65-F5344CB8AC3E}">
        <p14:creationId xmlns:p14="http://schemas.microsoft.com/office/powerpoint/2010/main" val="199932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extLst>
      <p:ext uri="{BB962C8B-B14F-4D97-AF65-F5344CB8AC3E}">
        <p14:creationId xmlns:p14="http://schemas.microsoft.com/office/powerpoint/2010/main" val="423840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Why Native Royalty Fees Matter</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First, let's understand why royalty fees are so important for NFTs. Royalty fees are a mechanism that allows creators to earn a percentage of sales each time their NFT is resold. This is essential for several reasons:</a:t>
            </a:r>
          </a:p>
          <a:p>
            <a:pPr algn="l">
              <a:buFont typeface="+mj-lt"/>
              <a:buAutoNum type="arabicPeriod"/>
            </a:pPr>
            <a:r>
              <a:rPr lang="en-US" altLang="zh-CN" b="1" i="0" dirty="0">
                <a:solidFill>
                  <a:srgbClr val="24292F"/>
                </a:solidFill>
                <a:effectLst/>
                <a:latin typeface="Noto Sans" panose="020B0502040504020204" pitchFamily="34" charset="0"/>
              </a:rPr>
              <a:t>Incentivizing Creators:</a:t>
            </a:r>
            <a:r>
              <a:rPr lang="en-US" altLang="zh-CN" b="0" i="0" dirty="0">
                <a:solidFill>
                  <a:srgbClr val="24292F"/>
                </a:solidFill>
                <a:effectLst/>
                <a:latin typeface="Noto Sans" panose="020B0502040504020204" pitchFamily="34" charset="0"/>
              </a:rPr>
              <a:t> Royalties provide ongoing revenue for creators, encouraging them to continue producing high-quality content. Without this incentive, many artists might find it less appealing to invest their time and effort into creating NFTs.</a:t>
            </a:r>
          </a:p>
          <a:p>
            <a:pPr algn="l">
              <a:buFont typeface="+mj-lt"/>
              <a:buAutoNum type="arabicPeriod"/>
            </a:pPr>
            <a:r>
              <a:rPr lang="en-US" altLang="zh-CN" b="1" i="0" dirty="0">
                <a:solidFill>
                  <a:srgbClr val="24292F"/>
                </a:solidFill>
                <a:effectLst/>
                <a:latin typeface="Noto Sans" panose="020B0502040504020204" pitchFamily="34" charset="0"/>
              </a:rPr>
              <a:t>Boosting Market Activity:</a:t>
            </a:r>
            <a:r>
              <a:rPr lang="en-US" altLang="zh-CN" b="0" i="0" dirty="0">
                <a:solidFill>
                  <a:srgbClr val="24292F"/>
                </a:solidFill>
                <a:effectLst/>
                <a:latin typeface="Noto Sans" panose="020B0502040504020204" pitchFamily="34" charset="0"/>
              </a:rPr>
              <a:t> When creators are rewarded for their work, they are more likely to engage with the market actively, promoting their NFTs and driving overall market activity. This helps build a vibrant and dynamic ecosystem where both creators and investors benefit.</a:t>
            </a:r>
          </a:p>
          <a:p>
            <a:pPr algn="l">
              <a:buFont typeface="+mj-lt"/>
              <a:buAutoNum type="arabicPeriod"/>
            </a:pPr>
            <a:r>
              <a:rPr lang="en-US" altLang="zh-CN" b="1" i="0" dirty="0">
                <a:solidFill>
                  <a:srgbClr val="24292F"/>
                </a:solidFill>
                <a:effectLst/>
                <a:latin typeface="Noto Sans" panose="020B0502040504020204" pitchFamily="34" charset="0"/>
              </a:rPr>
              <a:t>Protecting Creator Rights:</a:t>
            </a:r>
            <a:r>
              <a:rPr lang="en-US" altLang="zh-CN" b="0" i="0" dirty="0">
                <a:solidFill>
                  <a:srgbClr val="24292F"/>
                </a:solidFill>
                <a:effectLst/>
                <a:latin typeface="Noto Sans" panose="020B0502040504020204" pitchFamily="34" charset="0"/>
              </a:rPr>
              <a:t> Native support for royalties ensures that creators' rights are protected automatically by the blockchain, without relying on external platforms or third-party agreements.</a:t>
            </a:r>
          </a:p>
          <a:p>
            <a:pPr algn="l">
              <a:buFont typeface="+mj-lt"/>
              <a:buNone/>
            </a:pPr>
            <a:endParaRPr lang="en-US" altLang="zh-CN" b="0" i="0" dirty="0">
              <a:solidFill>
                <a:srgbClr val="24292F"/>
              </a:solidFill>
              <a:effectLst/>
              <a:latin typeface="Noto Sans" panose="020B0502040504020204" pitchFamily="34" charset="0"/>
            </a:endParaRPr>
          </a:p>
          <a:p>
            <a:pPr algn="l">
              <a:buFont typeface="+mj-lt"/>
              <a:buNone/>
            </a:pPr>
            <a:r>
              <a:rPr lang="en-US" altLang="zh-CN" b="1" i="0" dirty="0">
                <a:solidFill>
                  <a:srgbClr val="24292F"/>
                </a:solidFill>
                <a:effectLst/>
                <a:latin typeface="Noto Sans" panose="020B0502040504020204" pitchFamily="34" charset="0"/>
              </a:rPr>
              <a:t>Contrast with </a:t>
            </a:r>
            <a:r>
              <a:rPr lang="en-US" altLang="zh-CN" b="1" i="0" dirty="0" err="1">
                <a:solidFill>
                  <a:srgbClr val="24292F"/>
                </a:solidFill>
                <a:effectLst/>
                <a:latin typeface="Noto Sans" panose="020B0502040504020204" pitchFamily="34" charset="0"/>
              </a:rPr>
              <a:t>OpenSea’s</a:t>
            </a:r>
            <a:r>
              <a:rPr lang="en-US" altLang="zh-CN" b="1" i="0" dirty="0">
                <a:solidFill>
                  <a:srgbClr val="24292F"/>
                </a:solidFill>
                <a:effectLst/>
                <a:latin typeface="Noto Sans" panose="020B0502040504020204" pitchFamily="34" charset="0"/>
              </a:rPr>
              <a:t> Decision</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To highlight the significance of Hedera’s approach, let's look at a recent development in the NFT marketplace. In August 2023, OpenSea, one of the largest NFT marketplaces, announced that it would no longer enforce mandatory royalty fees. This decision came as a response to competition from other marketplaces like Blur, which do not enforce royalties.</a:t>
            </a:r>
          </a:p>
          <a:p>
            <a:pPr algn="l"/>
            <a:r>
              <a:rPr lang="en-US" altLang="zh-CN" b="0" i="0" dirty="0">
                <a:solidFill>
                  <a:srgbClr val="24292F"/>
                </a:solidFill>
                <a:effectLst/>
                <a:latin typeface="Noto Sans" panose="020B0502040504020204" pitchFamily="34" charset="0"/>
              </a:rPr>
              <a:t>While </a:t>
            </a:r>
            <a:r>
              <a:rPr lang="en-US" altLang="zh-CN" b="0" i="0" dirty="0" err="1">
                <a:solidFill>
                  <a:srgbClr val="24292F"/>
                </a:solidFill>
                <a:effectLst/>
                <a:latin typeface="Noto Sans" panose="020B0502040504020204" pitchFamily="34" charset="0"/>
              </a:rPr>
              <a:t>OpenSea’s</a:t>
            </a:r>
            <a:r>
              <a:rPr lang="en-US" altLang="zh-CN" b="0" i="0" dirty="0">
                <a:solidFill>
                  <a:srgbClr val="24292F"/>
                </a:solidFill>
                <a:effectLst/>
                <a:latin typeface="Noto Sans" panose="020B0502040504020204" pitchFamily="34" charset="0"/>
              </a:rPr>
              <a:t> move might seem like a way to attract more traders by lowering costs, it has significant implications for creators. Without enforced royalties, creators lose a crucial revenue stream, which can disincentivize them from creating and selling NFTs on platforms that do not protect their financial interests.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18</a:t>
            </a:fld>
            <a:endParaRPr lang="zh-CN" altLang="en-US"/>
          </a:p>
        </p:txBody>
      </p:sp>
    </p:spTree>
    <p:extLst>
      <p:ext uri="{BB962C8B-B14F-4D97-AF65-F5344CB8AC3E}">
        <p14:creationId xmlns:p14="http://schemas.microsoft.com/office/powerpoint/2010/main" val="211383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Hedera’s Native Support for Royalty Fees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Hedera Hashgraph stands out in this regard because it natively supports NFT royalty fees. This means that royalty payments are automatically enforced by the network’s smart contract capabilities, which are compatible with the Ethereum Virtual Machine (EVM). This compatibility ensures that developers can easily integrate and deploy their NFT projects on Hedera, leveraging the benefits of built-in royalty enforcement.</a:t>
            </a:r>
          </a:p>
          <a:p>
            <a:pPr algn="l"/>
            <a:r>
              <a:rPr lang="en-US" altLang="zh-CN" b="1" i="0" dirty="0">
                <a:solidFill>
                  <a:srgbClr val="24292F"/>
                </a:solidFill>
                <a:effectLst/>
                <a:latin typeface="Noto Sans" panose="020B0502040504020204" pitchFamily="34" charset="0"/>
              </a:rPr>
              <a:t>Hedera’s Commitment to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In contrast, Hedera’s native support for royalty fees demonstrates a strong commitment to protecting creators' rights and ensuring they are fairly compensated for their work. By embedding royalty enforcement directly into the blockchain protocol, Hedera provides a reliable and transparent way for creators to earn ongoing revenue from their NFTs, regardless of where or how many times they are resold.</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19</a:t>
            </a:fld>
            <a:endParaRPr lang="zh-CN" altLang="en-US"/>
          </a:p>
        </p:txBody>
      </p:sp>
    </p:spTree>
    <p:extLst>
      <p:ext uri="{BB962C8B-B14F-4D97-AF65-F5344CB8AC3E}">
        <p14:creationId xmlns:p14="http://schemas.microsoft.com/office/powerpoint/2010/main" val="409360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Imaginative Possibilities with AI and Blockchain</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convergence of AI and blockchain offers an unprecedented realm of imaginative possibilities. AI has already made significant strides in generating creative content, from art and music to fashion design. Meanwhile, blockchain technology provides a secure and transparent way to manage and verify ownership and transactions.</a:t>
            </a:r>
          </a:p>
          <a:p>
            <a:pPr algn="l"/>
            <a:r>
              <a:rPr lang="en-US" altLang="zh-CN" b="0" i="0" dirty="0">
                <a:solidFill>
                  <a:srgbClr val="24292F"/>
                </a:solidFill>
                <a:effectLst/>
                <a:latin typeface="Noto Sans" panose="020B0502040504020204" pitchFamily="34" charset="0"/>
              </a:rPr>
              <a:t>When these two technologies come together, they create a powerful synergy that can redefine how we think about copyright and ownership in the digital age. Creators now have the potential for more flexible and robust control over their intellectual property, ensuring that their rights are protected and fairly compensated.</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Flexible Copyright Control for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One of the most compelling aspects of this combination is the enhanced flexibility in copyright control. Traditionally, managing and enforcing copyright has been a complex and often cumbersome process. However, with blockchain, creators can leverage smart contracts to automate rights management and royalty payments. This ensures that every time their work is used or sold, they receive fair compensation without the need for intermediaries.</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Case Study: AI Designer Fashion Platform</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Let me illustrate this with an example from our team’s project. We have developed an AI-powered fashion design generation platform. On this platform, creators can design unique clothing items using AI tools. Once a creator generates a design, they can tokenize it on the blockchain, transforming it into a digital asset with verifiable ownership.</a:t>
            </a:r>
          </a:p>
          <a:p>
            <a:pPr algn="l"/>
            <a:r>
              <a:rPr lang="en-US" altLang="zh-CN" b="0" i="0" dirty="0">
                <a:solidFill>
                  <a:srgbClr val="24292F"/>
                </a:solidFill>
                <a:effectLst/>
                <a:latin typeface="Noto Sans" panose="020B0502040504020204" pitchFamily="34" charset="0"/>
              </a:rPr>
              <a:t>This tokenization process opens up a multitude of opportunities. The digital tokens can be traded on blockchain marketplaces, allowing designers to reach a global audience. Moreover, it creates a seamless integration across the entire fashion industry value chain, connecting consumers, designers, AI service platforms, and clothing manufacturers.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20</a:t>
            </a:fld>
            <a:endParaRPr lang="zh-CN" altLang="en-US"/>
          </a:p>
        </p:txBody>
      </p:sp>
    </p:spTree>
    <p:extLst>
      <p:ext uri="{BB962C8B-B14F-4D97-AF65-F5344CB8AC3E}">
        <p14:creationId xmlns:p14="http://schemas.microsoft.com/office/powerpoint/2010/main" val="390050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Unlocking Industry Pathways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leveraging blockchain, we can streamline the entire process from design to production. For instance, a consumer who buys a tokenized design can directly place an order with a manufacturing partner to produce the physical garment. This not only enhances efficiency but also ensures that the designer is credited and compensated for their work at every stage.</a:t>
            </a:r>
          </a:p>
          <a:p>
            <a:pPr algn="l"/>
            <a:r>
              <a:rPr lang="en-US" altLang="zh-CN" b="0" i="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democratizes access to high-quality designs and empowers creators to maximize the value of their intellectual property.</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Invitation to Explore Open-Designers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extLst>
      <p:ext uri="{BB962C8B-B14F-4D97-AF65-F5344CB8AC3E}">
        <p14:creationId xmlns:p14="http://schemas.microsoft.com/office/powerpoint/2010/main" val="6328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Benefits of RWA Tokenization</a:t>
            </a:r>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Increased Liquidity:</a:t>
            </a:r>
            <a:r>
              <a:rPr lang="en-US" altLang="zh-CN" b="0" i="0" dirty="0">
                <a:solidFill>
                  <a:srgbClr val="24292F"/>
                </a:solidFill>
                <a:effectLst/>
                <a:latin typeface="Noto Sans" panose="020B0502040504020204" pitchFamily="34" charset="0"/>
              </a:rPr>
              <a:t> One of the primary advantages is the increased liquidity. Traditionally, assets like real estate or art have been difficult to buy and sell quickly. Tokenization allows these assets to be traded more easily on blockchain marketplaces, making it simpler for investors to enter and exit positions.</a:t>
            </a:r>
          </a:p>
          <a:p>
            <a:pPr algn="l"/>
            <a:r>
              <a:rPr lang="en-US" altLang="zh-CN" b="1" i="0" dirty="0">
                <a:solidFill>
                  <a:srgbClr val="24292F"/>
                </a:solidFill>
                <a:effectLst/>
                <a:latin typeface="Noto Sans" panose="020B0502040504020204" pitchFamily="34" charset="0"/>
              </a:rPr>
              <a:t>Fractional Ownership:</a:t>
            </a:r>
            <a:r>
              <a:rPr lang="en-US" altLang="zh-CN" b="0" i="0" dirty="0">
                <a:solidFill>
                  <a:srgbClr val="24292F"/>
                </a:solidFill>
                <a:effectLst/>
                <a:latin typeface="Noto Sans" panose="020B0502040504020204" pitchFamily="34" charset="0"/>
              </a:rPr>
              <a:t> Another significant benefit is fractional ownership. High-value assets, such as a multimillion-dollar property, can be divided into smaller, more affordable units. This means that more investors can participate in owning a fraction of these valuable assets, democratizing access to investment opportunities.</a:t>
            </a:r>
          </a:p>
          <a:p>
            <a:pPr algn="l"/>
            <a:r>
              <a:rPr lang="en-US" altLang="zh-CN" b="1" i="0" dirty="0">
                <a:solidFill>
                  <a:srgbClr val="24292F"/>
                </a:solidFill>
                <a:effectLst/>
                <a:latin typeface="Noto Sans" panose="020B0502040504020204" pitchFamily="34" charset="0"/>
              </a:rPr>
              <a:t>Transparency and Security:</a:t>
            </a:r>
            <a:r>
              <a:rPr lang="en-US" altLang="zh-CN" b="0" i="0" dirty="0">
                <a:solidFill>
                  <a:srgbClr val="24292F"/>
                </a:solidFill>
                <a:effectLst/>
                <a:latin typeface="Noto Sans" panose="020B0502040504020204" pitchFamily="34" charset="0"/>
              </a:rPr>
              <a:t> Blockchain technology provides a transparent and immutable ledger. All transactions are recorded on the blockchain, ensuring that they are secure and can be verified by anyone. This level of transparency reduces the risk of fraud and increases trust among investors.</a:t>
            </a:r>
          </a:p>
          <a:p>
            <a:pPr algn="l"/>
            <a:r>
              <a:rPr lang="en-US" altLang="zh-CN" b="1" i="0" dirty="0">
                <a:solidFill>
                  <a:srgbClr val="24292F"/>
                </a:solidFill>
                <a:effectLst/>
                <a:latin typeface="Noto Sans" panose="020B0502040504020204" pitchFamily="34" charset="0"/>
              </a:rPr>
              <a:t>Reduced Transaction Costs:</a:t>
            </a:r>
            <a:r>
              <a:rPr lang="en-US" altLang="zh-CN" b="0" i="0" dirty="0">
                <a:solidFill>
                  <a:srgbClr val="24292F"/>
                </a:solidFill>
                <a:effectLst/>
                <a:latin typeface="Noto Sans" panose="020B0502040504020204" pitchFamily="34" charset="0"/>
              </a:rPr>
              <a:t> By automating processes through smart contracts, tokenization reduces the need for intermediaries. This not only speeds up transactions but also lowers the associated costs, making investments more efficient and cost-effective.</a:t>
            </a:r>
          </a:p>
          <a:p>
            <a:pPr algn="l"/>
            <a:r>
              <a:rPr lang="en-US" altLang="zh-CN" b="1" i="0" dirty="0">
                <a:solidFill>
                  <a:srgbClr val="24292F"/>
                </a:solidFill>
                <a:effectLst/>
                <a:latin typeface="Noto Sans" panose="020B0502040504020204" pitchFamily="34" charset="0"/>
              </a:rPr>
              <a:t>Global Market Access:</a:t>
            </a:r>
            <a:r>
              <a:rPr lang="en-US" altLang="zh-CN" b="0" i="0" dirty="0">
                <a:solidFill>
                  <a:srgbClr val="24292F"/>
                </a:solidFill>
                <a:effectLst/>
                <a:latin typeface="Noto Sans" panose="020B0502040504020204" pitchFamily="34" charset="0"/>
              </a:rPr>
              <a:t> Finally, tokenization enables global market access. Investors from around the world can participate in buying and selling tokens, breaking down geographical barriers and opening up new investment opportunities on a global scale.“</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How It Works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"Now, let's take a look at how the process of RWA tokenization works.</a:t>
            </a:r>
          </a:p>
          <a:p>
            <a:pPr algn="l"/>
            <a:r>
              <a:rPr lang="en-US" altLang="zh-CN" b="1" i="0" dirty="0">
                <a:solidFill>
                  <a:srgbClr val="24292F"/>
                </a:solidFill>
                <a:effectLst/>
                <a:latin typeface="Noto Sans" panose="020B0502040504020204" pitchFamily="34" charset="0"/>
              </a:rPr>
              <a:t>Asset Identification:</a:t>
            </a:r>
            <a:r>
              <a:rPr lang="en-US" altLang="zh-CN" b="0" i="0" dirty="0">
                <a:solidFill>
                  <a:srgbClr val="24292F"/>
                </a:solidFill>
                <a:effectLst/>
                <a:latin typeface="Noto Sans" panose="020B0502040504020204" pitchFamily="34" charset="0"/>
              </a:rPr>
              <a:t> The first step is asset identification. This involves selecting a physical asset that you want to tokenize. It could be real estate, art, precious metals, or any other valuable physical asset.</a:t>
            </a:r>
          </a:p>
          <a:p>
            <a:pPr algn="l"/>
            <a:r>
              <a:rPr lang="en-US" altLang="zh-CN" b="1" i="0" dirty="0">
                <a:solidFill>
                  <a:srgbClr val="24292F"/>
                </a:solidFill>
                <a:effectLst/>
                <a:latin typeface="Noto Sans" panose="020B0502040504020204" pitchFamily="34" charset="0"/>
              </a:rPr>
              <a:t>Valuation and Legal Compliance:</a:t>
            </a:r>
            <a:r>
              <a:rPr lang="en-US" altLang="zh-CN" b="0" i="0" dirty="0">
                <a:solidFill>
                  <a:srgbClr val="24292F"/>
                </a:solidFill>
                <a:effectLst/>
                <a:latin typeface="Noto Sans" panose="020B0502040504020204" pitchFamily="34" charset="0"/>
              </a:rPr>
              <a:t> Next, it's crucial to ensure accurate valuation and regulatory compliance. This step involves assessing the value of the asset and making sure that all legal requirements are met to tokenize it.</a:t>
            </a:r>
          </a:p>
          <a:p>
            <a:pPr algn="l"/>
            <a:r>
              <a:rPr lang="en-US" altLang="zh-CN" b="1" i="0" dirty="0">
                <a:solidFill>
                  <a:srgbClr val="24292F"/>
                </a:solidFill>
                <a:effectLst/>
                <a:latin typeface="Noto Sans" panose="020B0502040504020204" pitchFamily="34" charset="0"/>
              </a:rPr>
              <a:t>Token Issuance:</a:t>
            </a:r>
            <a:r>
              <a:rPr lang="en-US" altLang="zh-CN" b="0" i="0" dirty="0">
                <a:solidFill>
                  <a:srgbClr val="24292F"/>
                </a:solidFill>
                <a:effectLst/>
                <a:latin typeface="Noto Sans" panose="020B0502040504020204" pitchFamily="34" charset="0"/>
              </a:rPr>
              <a:t> Once the asset is valued and compliant with regulations, digital tokens representing the asset are created. These tokens are essentially digital representations of the asset's ownership.</a:t>
            </a:r>
          </a:p>
          <a:p>
            <a:pPr algn="l"/>
            <a:r>
              <a:rPr lang="en-US" altLang="zh-CN" b="1" i="0" dirty="0">
                <a:solidFill>
                  <a:srgbClr val="24292F"/>
                </a:solidFill>
                <a:effectLst/>
                <a:latin typeface="Noto Sans" panose="020B0502040504020204" pitchFamily="34" charset="0"/>
              </a:rPr>
              <a:t>Market Placement:</a:t>
            </a:r>
            <a:r>
              <a:rPr lang="en-US" altLang="zh-CN" b="0" i="0" dirty="0">
                <a:solidFill>
                  <a:srgbClr val="24292F"/>
                </a:solidFill>
                <a:effectLst/>
                <a:latin typeface="Noto Sans" panose="020B0502040504020204" pitchFamily="34" charset="0"/>
              </a:rPr>
              <a:t> After issuing the tokens, they are listed on a blockchain marketplace. This is where investors can discover and purchase the tokens.</a:t>
            </a:r>
          </a:p>
          <a:p>
            <a:pPr algn="l"/>
            <a:r>
              <a:rPr lang="en-US" altLang="zh-CN" b="1" i="0" dirty="0">
                <a:solidFill>
                  <a:srgbClr val="24292F"/>
                </a:solidFill>
                <a:effectLst/>
                <a:latin typeface="Noto Sans" panose="020B0502040504020204" pitchFamily="34" charset="0"/>
              </a:rPr>
              <a:t>Trading:</a:t>
            </a:r>
            <a:r>
              <a:rPr lang="en-US" altLang="zh-CN" b="0" i="0" dirty="0">
                <a:solidFill>
                  <a:srgbClr val="24292F"/>
                </a:solidFill>
                <a:effectLst/>
                <a:latin typeface="Noto Sans" panose="020B0502040504020204" pitchFamily="34" charset="0"/>
              </a:rPr>
              <a:t> Finally, investors can buy, sell, and trade these tokens on the blockchain marketplace. This trading activity increases the liquidity of the asset and allows for easier and more efficient transactions.</a:t>
            </a:r>
          </a:p>
          <a:p>
            <a:pPr algn="l"/>
            <a:r>
              <a:rPr lang="en-US" altLang="zh-CN" b="0" i="0" dirty="0">
                <a:solidFill>
                  <a:srgbClr val="24292F"/>
                </a:solidFill>
                <a:effectLst/>
                <a:latin typeface="Noto Sans" panose="020B0502040504020204" pitchFamily="34" charset="0"/>
              </a:rPr>
              <a:t>By following these steps, we can transform traditional physical assets into digital tokens, unlocking a range of benefits and new opportunities for investors."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22</a:t>
            </a:fld>
            <a:endParaRPr lang="zh-CN" altLang="en-US"/>
          </a:p>
        </p:txBody>
      </p:sp>
    </p:spTree>
    <p:extLst>
      <p:ext uri="{BB962C8B-B14F-4D97-AF65-F5344CB8AC3E}">
        <p14:creationId xmlns:p14="http://schemas.microsoft.com/office/powerpoint/2010/main" val="104071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23</a:t>
            </a:fld>
            <a:endParaRPr lang="zh-CN" altLang="en-US"/>
          </a:p>
        </p:txBody>
      </p:sp>
    </p:spTree>
    <p:extLst>
      <p:ext uri="{BB962C8B-B14F-4D97-AF65-F5344CB8AC3E}">
        <p14:creationId xmlns:p14="http://schemas.microsoft.com/office/powerpoint/2010/main" val="376175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24</a:t>
            </a:fld>
            <a:endParaRPr lang="zh-CN" altLang="en-US"/>
          </a:p>
        </p:txBody>
      </p:sp>
    </p:spTree>
    <p:extLst>
      <p:ext uri="{BB962C8B-B14F-4D97-AF65-F5344CB8AC3E}">
        <p14:creationId xmlns:p14="http://schemas.microsoft.com/office/powerpoint/2010/main" val="200004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offers standardized interfaces for minting and trading NFTs. Unlike Ethereum, Hedera includes a native royalty function that allows creators to easily configure fees and earn revenue from their NFT transactions. NFT fees on Hedera are fixed, priced in USD, and paid in HBAR, its native currency.</a:t>
            </a:r>
          </a:p>
          <a:p>
            <a:pPr algn="l"/>
            <a:r>
              <a:rPr lang="en-US" altLang="zh-CN" b="0" i="0" dirty="0">
                <a:solidFill>
                  <a:srgbClr val="24292F"/>
                </a:solidFill>
                <a:effectLst/>
                <a:latin typeface="Noto Sans" panose="020B0502040504020204" pitchFamily="34" charset="0"/>
              </a:rPr>
              <a:t>For example, creating an NFT collection on Hedera costs 1 USD in HBAR. In comparison, deploying a smart contract on Ethereum via OpenSea costs about 9.05 USD. Additionally, exchanging NFTs on Hedera costs just 0.001 USD, whereas buying an NFT on Ethereum's </a:t>
            </a:r>
            <a:r>
              <a:rPr lang="en-US" altLang="zh-CN" b="0" i="0" dirty="0" err="1">
                <a:solidFill>
                  <a:srgbClr val="24292F"/>
                </a:solidFill>
                <a:effectLst/>
                <a:latin typeface="Noto Sans" panose="020B0502040504020204" pitchFamily="34" charset="0"/>
              </a:rPr>
              <a:t>mainnet</a:t>
            </a:r>
            <a:r>
              <a:rPr lang="en-US" altLang="zh-CN" b="0" i="0" dirty="0">
                <a:solidFill>
                  <a:srgbClr val="24292F"/>
                </a:solidFill>
                <a:effectLst/>
                <a:latin typeface="Noto Sans" panose="020B0502040504020204" pitchFamily="34" charset="0"/>
              </a:rPr>
              <a:t> via OpenSea incurs a network fee of approximately 0.5 USD.</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extLst>
      <p:ext uri="{BB962C8B-B14F-4D97-AF65-F5344CB8AC3E}">
        <p14:creationId xmlns:p14="http://schemas.microsoft.com/office/powerpoint/2010/main" val="122858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25</a:t>
            </a:fld>
            <a:endParaRPr lang="zh-CN" altLang="en-US"/>
          </a:p>
        </p:txBody>
      </p:sp>
    </p:spTree>
    <p:extLst>
      <p:ext uri="{BB962C8B-B14F-4D97-AF65-F5344CB8AC3E}">
        <p14:creationId xmlns:p14="http://schemas.microsoft.com/office/powerpoint/2010/main" val="270722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r>
              <a:rPr lang="zh-CN" altLang="en-US" dirty="0"/>
              <a:t>，</a:t>
            </a:r>
            <a:r>
              <a:rPr lang="en-US" altLang="zh-CN" dirty="0"/>
              <a:t>find the </a:t>
            </a:r>
            <a:r>
              <a:rPr lang="en-US" altLang="zh-CN" dirty="0" err="1"/>
              <a:t>mainnet</a:t>
            </a:r>
            <a:r>
              <a:rPr lang="en-US" altLang="zh-CN" dirty="0"/>
              <a:t> node as the base </a:t>
            </a:r>
            <a:r>
              <a:rPr lang="en-US" altLang="zh-CN" dirty="0" err="1"/>
              <a:t>url</a:t>
            </a:r>
            <a:r>
              <a:rPr lang="en-US" altLang="zh-CN" dirty="0"/>
              <a:t> ,and joint the  sub </a:t>
            </a:r>
            <a:r>
              <a:rPr lang="en-US" altLang="zh-CN" dirty="0" err="1"/>
              <a:t>url</a:t>
            </a:r>
            <a:r>
              <a:rPr lang="en-US" altLang="zh-CN" dirty="0"/>
              <a:t> want you want </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26</a:t>
            </a:fld>
            <a:endParaRPr lang="zh-CN" altLang="en-US"/>
          </a:p>
        </p:txBody>
      </p:sp>
    </p:spTree>
    <p:extLst>
      <p:ext uri="{BB962C8B-B14F-4D97-AF65-F5344CB8AC3E}">
        <p14:creationId xmlns:p14="http://schemas.microsoft.com/office/powerpoint/2010/main" val="60211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27</a:t>
            </a:fld>
            <a:endParaRPr lang="zh-CN" altLang="en-US"/>
          </a:p>
        </p:txBody>
      </p:sp>
    </p:spTree>
    <p:extLst>
      <p:ext uri="{BB962C8B-B14F-4D97-AF65-F5344CB8AC3E}">
        <p14:creationId xmlns:p14="http://schemas.microsoft.com/office/powerpoint/2010/main" val="200640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 </a:t>
            </a:r>
            <a:r>
              <a:rPr lang="zh-CN" altLang="en-US" dirty="0"/>
              <a:t>（</a:t>
            </a:r>
            <a:r>
              <a:rPr lang="en-US" altLang="zh-CN" dirty="0"/>
              <a:t>series num </a:t>
            </a:r>
            <a:r>
              <a:rPr lang="zh-CN" altLang="en-US" dirty="0"/>
              <a:t>唯一编码）跟以太坊不一样，数据层面上抽象描述</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28</a:t>
            </a:fld>
            <a:endParaRPr lang="zh-CN" altLang="en-US"/>
          </a:p>
        </p:txBody>
      </p:sp>
    </p:spTree>
    <p:extLst>
      <p:ext uri="{BB962C8B-B14F-4D97-AF65-F5344CB8AC3E}">
        <p14:creationId xmlns:p14="http://schemas.microsoft.com/office/powerpoint/2010/main" val="216542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extLst>
      <p:ext uri="{BB962C8B-B14F-4D97-AF65-F5344CB8AC3E}">
        <p14:creationId xmlns:p14="http://schemas.microsoft.com/office/powerpoint/2010/main" val="3644947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the ten ranking </a:t>
            </a:r>
            <a:r>
              <a:rPr lang="en-US" altLang="zh-CN" b="1" i="0" dirty="0">
                <a:solidFill>
                  <a:srgbClr val="2A2B2E"/>
                </a:solidFill>
                <a:effectLst/>
                <a:highlight>
                  <a:srgbClr val="FFFFFF"/>
                </a:highlight>
                <a:latin typeface="PingFang SC"/>
              </a:rPr>
              <a:t>panel</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30</a:t>
            </a:fld>
            <a:endParaRPr lang="zh-CN" altLang="en-US"/>
          </a:p>
        </p:txBody>
      </p:sp>
    </p:spTree>
    <p:extLst>
      <p:ext uri="{BB962C8B-B14F-4D97-AF65-F5344CB8AC3E}">
        <p14:creationId xmlns:p14="http://schemas.microsoft.com/office/powerpoint/2010/main" val="87341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3342-2362-92F9-9228-2BD819A390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527617-7638-875D-7771-2BEA17AFC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AA8FA7-9B25-55FD-937F-A3412E67D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 get 516928 result rows</a:t>
            </a:r>
            <a:endParaRPr lang="zh-CN" altLang="en-US" dirty="0"/>
          </a:p>
          <a:p>
            <a:endParaRPr lang="zh-CN" altLang="en-US" dirty="0"/>
          </a:p>
        </p:txBody>
      </p:sp>
      <p:sp>
        <p:nvSpPr>
          <p:cNvPr id="4" name="灯片编号占位符 3">
            <a:extLst>
              <a:ext uri="{FF2B5EF4-FFF2-40B4-BE49-F238E27FC236}">
                <a16:creationId xmlns:a16="http://schemas.microsoft.com/office/drawing/2014/main" id="{6CADBA46-F66E-3709-E979-426EF52D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307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chart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32</a:t>
            </a:fld>
            <a:endParaRPr lang="zh-CN" altLang="en-US"/>
          </a:p>
        </p:txBody>
      </p:sp>
    </p:spTree>
    <p:extLst>
      <p:ext uri="{BB962C8B-B14F-4D97-AF65-F5344CB8AC3E}">
        <p14:creationId xmlns:p14="http://schemas.microsoft.com/office/powerpoint/2010/main" val="604479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highlight>
                  <a:srgbClr val="FFFFFF"/>
                </a:highlight>
                <a:latin typeface="-apple-system"/>
              </a:rPr>
              <a:t>In summary, Hedera and Ethereum focus on different aspects in their fields, reflecting their distinct design philosophies regarding transaction processing, fee structures, and account management.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33</a:t>
            </a:fld>
            <a:endParaRPr lang="zh-CN" altLang="en-US"/>
          </a:p>
        </p:txBody>
      </p:sp>
    </p:spTree>
    <p:extLst>
      <p:ext uri="{BB962C8B-B14F-4D97-AF65-F5344CB8AC3E}">
        <p14:creationId xmlns:p14="http://schemas.microsoft.com/office/powerpoint/2010/main" val="270397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Achievements</a:t>
            </a:r>
            <a:r>
              <a:rPr lang="zh-CN" altLang="en-US" dirty="0"/>
              <a:t>，</a:t>
            </a:r>
            <a:r>
              <a:rPr lang="en-US" altLang="zh-CN" b="0" dirty="0">
                <a:solidFill>
                  <a:srgbClr val="CE9178"/>
                </a:solidFill>
                <a:effectLst/>
                <a:highlight>
                  <a:srgbClr val="1F1F1F"/>
                </a:highlight>
                <a:latin typeface="Consolas" panose="020B0609020204030204" pitchFamily="49" charset="0"/>
              </a:rPr>
              <a:t>https://github.com/xujiahuayz/hedera-staking.git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34</a:t>
            </a:fld>
            <a:endParaRPr lang="zh-CN" altLang="en-US"/>
          </a:p>
        </p:txBody>
      </p:sp>
    </p:spTree>
    <p:extLst>
      <p:ext uri="{BB962C8B-B14F-4D97-AF65-F5344CB8AC3E}">
        <p14:creationId xmlns:p14="http://schemas.microsoft.com/office/powerpoint/2010/main" val="241773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2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4279881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数据对投资和监管都很重要，数据</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35</a:t>
            </a:fld>
            <a:endParaRPr lang="zh-CN" altLang="en-US"/>
          </a:p>
        </p:txBody>
      </p:sp>
    </p:spTree>
    <p:extLst>
      <p:ext uri="{BB962C8B-B14F-4D97-AF65-F5344CB8AC3E}">
        <p14:creationId xmlns:p14="http://schemas.microsoft.com/office/powerpoint/2010/main" val="54589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36</a:t>
            </a:fld>
            <a:endParaRPr lang="zh-CN" altLang="en-US"/>
          </a:p>
        </p:txBody>
      </p:sp>
    </p:spTree>
    <p:extLst>
      <p:ext uri="{BB962C8B-B14F-4D97-AF65-F5344CB8AC3E}">
        <p14:creationId xmlns:p14="http://schemas.microsoft.com/office/powerpoint/2010/main" val="937113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41</a:t>
            </a:fld>
            <a:endParaRPr lang="zh-CN" altLang="en-US"/>
          </a:p>
        </p:txBody>
      </p:sp>
    </p:spTree>
    <p:extLst>
      <p:ext uri="{BB962C8B-B14F-4D97-AF65-F5344CB8AC3E}">
        <p14:creationId xmlns:p14="http://schemas.microsoft.com/office/powerpoint/2010/main" val="133609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46</a:t>
            </a:fld>
            <a:endParaRPr lang="zh-CN" altLang="en-US"/>
          </a:p>
        </p:txBody>
      </p:sp>
    </p:spTree>
    <p:extLst>
      <p:ext uri="{BB962C8B-B14F-4D97-AF65-F5344CB8AC3E}">
        <p14:creationId xmlns:p14="http://schemas.microsoft.com/office/powerpoint/2010/main" val="101928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47</a:t>
            </a:fld>
            <a:endParaRPr lang="zh-CN" altLang="en-US"/>
          </a:p>
        </p:txBody>
      </p:sp>
    </p:spTree>
    <p:extLst>
      <p:ext uri="{BB962C8B-B14F-4D97-AF65-F5344CB8AC3E}">
        <p14:creationId xmlns:p14="http://schemas.microsoft.com/office/powerpoint/2010/main" val="41524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By using data from DappRadar.com, we can analyze the performance of Hedera's top 10 NFT collections. This includes metrics such as price, market capitalization, transaction volume, and participant count.</a:t>
            </a:r>
          </a:p>
          <a:p>
            <a:pPr algn="l"/>
            <a:r>
              <a:rPr lang="en-US" altLang="zh-CN" b="0" i="0" dirty="0">
                <a:solidFill>
                  <a:srgbClr val="24292F"/>
                </a:solidFill>
                <a:effectLst/>
                <a:latin typeface="Noto Sans" panose="020B0502040504020204" pitchFamily="34" charset="0"/>
              </a:rPr>
              <a:t>The data reveals that Hedera's NFT market is smaller compared to mainstream markets like Ethereum and Solana. It has fewer participants and lower liquidity.</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Figure illustrates that the trading volume trends of the top 10 projects on both Hedera and Ethereum are somewhat similar as the project size ranking changes. Specifically, the linear regression slope is -0.17 for Ethereum and -0.26 for Hedera.</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9</a:t>
            </a:fld>
            <a:endParaRPr lang="zh-CN" altLang="en-US"/>
          </a:p>
        </p:txBody>
      </p:sp>
    </p:spTree>
    <p:extLst>
      <p:ext uri="{BB962C8B-B14F-4D97-AF65-F5344CB8AC3E}">
        <p14:creationId xmlns:p14="http://schemas.microsoft.com/office/powerpoint/2010/main" val="36510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We analyzed several popular projects using Consensus Timestamp data from Hedera's NFT transactions. We excluded transfers with a zero interval, considering the first transfer after minting as the start of the holding period. Our calculations include the average, median, standard deviation, minimum, maximum, and quantiles of holding periods in days for tokens from the top ten NFT projects across different accounts.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extLst>
      <p:ext uri="{BB962C8B-B14F-4D97-AF65-F5344CB8AC3E}">
        <p14:creationId xmlns:p14="http://schemas.microsoft.com/office/powerpoint/2010/main" val="42868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It's important to note that due to non-standard function transfers in the data, these figures are approximate estimates. Most popular projects on Hedera see their first transfer within a month of minting, with transfer frequency decreasing over three to six months. In contrast, Ethereum projects often see transaction frequencies extending over a year.</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We also analyzed transaction data from both Hedera and Ethereum to determine the Token Holding Period Probability as of September 2024. Figure shows that Hedera has a higher probability of longer holding periods compared to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extLst>
      <p:ext uri="{BB962C8B-B14F-4D97-AF65-F5344CB8AC3E}">
        <p14:creationId xmlns:p14="http://schemas.microsoft.com/office/powerpoint/2010/main" val="84205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The Whale Concentration Index (WCI) and Unique Holder Ratio are crucial metrics for understanding the distribution of an NFT project. These metrics are strongly negatively correlated and are especially important for evaluating limited edition collections.</a:t>
            </a:r>
          </a:p>
          <a:p>
            <a:pPr algn="l"/>
            <a:r>
              <a:rPr lang="en-US" altLang="zh-CN" b="0" i="0" dirty="0">
                <a:solidFill>
                  <a:srgbClr val="24292F"/>
                </a:solidFill>
                <a:effectLst/>
                <a:latin typeface="Noto Sans" panose="020B0502040504020204" pitchFamily="34" charset="0"/>
              </a:rPr>
              <a:t>We selected several popular projects and used the current month as the cutoff date to compile data on the total number of accounts that have historically held the tokens, the total number of current holders, the maximum number of tokens held by a single account, and the number of tokens held by the top ten accounts.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the data from both Hedera and Ethereum, we see that most popular NFTs on the Hedera chain have lower participation levels than those on Ethereum. However, the active user engagement for certain projects on Hedera is comparable to prominent Ethereum projects, and there is a notable similarity in their whale concentration metrics.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extLst>
      <p:ext uri="{BB962C8B-B14F-4D97-AF65-F5344CB8AC3E}">
        <p14:creationId xmlns:p14="http://schemas.microsoft.com/office/powerpoint/2010/main" val="266085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We also compared the three oldest projects from the selected popular projects on both chains. As shown in Figure, Hedera exhibits a higher concentration compared to Ethereum. However, it's important to note that the total number of mints for popular projects on Hedera is lower than that of popular projects on Ethereum, which may influence the concentration results.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extLst>
      <p:ext uri="{BB962C8B-B14F-4D97-AF65-F5344CB8AC3E}">
        <p14:creationId xmlns:p14="http://schemas.microsoft.com/office/powerpoint/2010/main" val="156525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When transferring an NFT from one account to another, the sending party receives a record of fungible tokens from the receiving party, which we define as a "transaction" record. </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analyzing Hedera's transaction data, we can gather statistics such as the total number of transactions, the total number of projects, the number of tokens traded at least once, and the number of NFTs held by addresses.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this with Ethereum, Hedera has around 4 million transactions, which is about 10% of Ethereum's total. In terms of projects, Hedera represents 33% of Ethereum's total. Of all NFTs minted on Hedera, 50% have been traded, compared to only 11% on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extLst>
      <p:ext uri="{BB962C8B-B14F-4D97-AF65-F5344CB8AC3E}">
        <p14:creationId xmlns:p14="http://schemas.microsoft.com/office/powerpoint/2010/main" val="254714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HKU</a:t>
            </a:r>
          </a:p>
        </p:txBody>
      </p:sp>
      <p:pic>
        <p:nvPicPr>
          <p:cNvPr id="10" name="图片 9">
            <a:extLst>
              <a:ext uri="{FF2B5EF4-FFF2-40B4-BE49-F238E27FC236}">
                <a16:creationId xmlns:a16="http://schemas.microsoft.com/office/drawing/2014/main" id="{FACFAEA8-C231-C9EF-0F2B-602779D55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pic>
        <p:nvPicPr>
          <p:cNvPr id="8" name="图片 7">
            <a:extLst>
              <a:ext uri="{FF2B5EF4-FFF2-40B4-BE49-F238E27FC236}">
                <a16:creationId xmlns:a16="http://schemas.microsoft.com/office/drawing/2014/main" id="{125A38E3-0ADF-4781-3614-B24BABB8B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cxnSp>
        <p:nvCxnSpPr>
          <p:cNvPr id="7" name="直接连接符 6"/>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a:extLst>
              <a:ext uri="{FF2B5EF4-FFF2-40B4-BE49-F238E27FC236}">
                <a16:creationId xmlns:a16="http://schemas.microsoft.com/office/drawing/2014/main" id="{7808BD34-DB99-9A9B-4AFE-0D532A346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pic>
        <p:nvPicPr>
          <p:cNvPr id="10" name="图片 9">
            <a:extLst>
              <a:ext uri="{FF2B5EF4-FFF2-40B4-BE49-F238E27FC236}">
                <a16:creationId xmlns:a16="http://schemas.microsoft.com/office/drawing/2014/main" id="{28A1DB0C-8953-93BD-49ED-13F1C0AE7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pic>
        <p:nvPicPr>
          <p:cNvPr id="6" name="图片 5">
            <a:extLst>
              <a:ext uri="{FF2B5EF4-FFF2-40B4-BE49-F238E27FC236}">
                <a16:creationId xmlns:a16="http://schemas.microsoft.com/office/drawing/2014/main" id="{AEDA6A90-851B-45E3-83BA-6C5BE7149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dirty="0"/>
          </a:p>
        </p:txBody>
      </p:sp>
      <p:pic>
        <p:nvPicPr>
          <p:cNvPr id="5" name="图片 4">
            <a:extLst>
              <a:ext uri="{FF2B5EF4-FFF2-40B4-BE49-F238E27FC236}">
                <a16:creationId xmlns:a16="http://schemas.microsoft.com/office/drawing/2014/main" id="{44F8F7FD-CB70-4B06-B0B1-D3912A109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a:extLst>
              <a:ext uri="{FF2B5EF4-FFF2-40B4-BE49-F238E27FC236}">
                <a16:creationId xmlns:a16="http://schemas.microsoft.com/office/drawing/2014/main" id="{4204B5CF-49F3-E79C-0511-664C96847A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7" name="图片 6">
            <a:extLst>
              <a:ext uri="{FF2B5EF4-FFF2-40B4-BE49-F238E27FC236}">
                <a16:creationId xmlns:a16="http://schemas.microsoft.com/office/drawing/2014/main" id="{021D37A0-EEB6-DD99-C027-144889D24A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9581-8E49-3187-0831-CA722CECBF42}"/>
              </a:ext>
            </a:extLst>
          </p:cNvPr>
          <p:cNvSpPr>
            <a:spLocks noGrp="1"/>
          </p:cNvSpPr>
          <p:nvPr>
            <p:ph type="ctrTitle"/>
          </p:nvPr>
        </p:nvSpPr>
        <p:spPr>
          <a:xfrm>
            <a:off x="660400" y="1130300"/>
            <a:ext cx="6759576" cy="2217118"/>
          </a:xfrm>
        </p:spPr>
        <p:txBody>
          <a:bodyPr>
            <a:normAutofit/>
          </a:bodyPr>
          <a:lstStyle/>
          <a:p>
            <a:r>
              <a:rPr lang="en-US" altLang="zh-CN" dirty="0"/>
              <a:t>Hedera Network NFT Market Analysis</a:t>
            </a:r>
            <a:endParaRPr lang="en-US" dirty="0"/>
          </a:p>
        </p:txBody>
      </p:sp>
      <p:sp>
        <p:nvSpPr>
          <p:cNvPr id="3" name="Subtitle 2">
            <a:extLst>
              <a:ext uri="{FF2B5EF4-FFF2-40B4-BE49-F238E27FC236}">
                <a16:creationId xmlns:a16="http://schemas.microsoft.com/office/drawing/2014/main" id="{FEC47266-BDC5-AE9B-BF2E-B62F6C53A466}"/>
              </a:ext>
            </a:extLst>
          </p:cNvPr>
          <p:cNvSpPr>
            <a:spLocks noGrp="1"/>
          </p:cNvSpPr>
          <p:nvPr>
            <p:ph type="subTitle" idx="1"/>
          </p:nvPr>
        </p:nvSpPr>
        <p:spPr>
          <a:xfrm>
            <a:off x="2077156" y="3483898"/>
            <a:ext cx="3523544" cy="573752"/>
          </a:xfrm>
        </p:spPr>
        <p:txBody>
          <a:bodyPr>
            <a:normAutofit fontScale="85000" lnSpcReduction="10000"/>
          </a:bodyPr>
          <a:lstStyle/>
          <a:p>
            <a:r>
              <a:rPr lang="en-US" dirty="0"/>
              <a:t>Hedera </a:t>
            </a:r>
            <a:r>
              <a:rPr lang="en-US" altLang="zh-CN" dirty="0"/>
              <a:t>Network</a:t>
            </a:r>
            <a:endParaRPr lang="en-US" dirty="0"/>
          </a:p>
        </p:txBody>
      </p:sp>
    </p:spTree>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10</a:t>
            </a:fld>
            <a:endParaRPr lang="en-US"/>
          </a:p>
        </p:txBody>
      </p:sp>
      <p:graphicFrame>
        <p:nvGraphicFramePr>
          <p:cNvPr id="13" name="表格 12">
            <a:extLst>
              <a:ext uri="{FF2B5EF4-FFF2-40B4-BE49-F238E27FC236}">
                <a16:creationId xmlns:a16="http://schemas.microsoft.com/office/drawing/2014/main" id="{FE8E224E-F301-B5FA-672C-0A63D748B357}"/>
              </a:ext>
            </a:extLst>
          </p:cNvPr>
          <p:cNvGraphicFramePr>
            <a:graphicFrameLocks noGrp="1"/>
          </p:cNvGraphicFramePr>
          <p:nvPr>
            <p:extLst>
              <p:ext uri="{D42A27DB-BD31-4B8C-83A1-F6EECF244321}">
                <p14:modId xmlns:p14="http://schemas.microsoft.com/office/powerpoint/2010/main" val="1694144695"/>
              </p:ext>
            </p:extLst>
          </p:nvPr>
        </p:nvGraphicFramePr>
        <p:xfrm>
          <a:off x="660400" y="1832752"/>
          <a:ext cx="10858500" cy="3419693"/>
        </p:xfrm>
        <a:graphic>
          <a:graphicData uri="http://schemas.openxmlformats.org/drawingml/2006/table">
            <a:tbl>
              <a:tblPr firstRow="1" firstCol="1" bandRow="1">
                <a:tableStyleId>{5C22544A-7EE6-4342-B048-85BDC9FD1C3A}</a:tableStyleId>
              </a:tblPr>
              <a:tblGrid>
                <a:gridCol w="1444181">
                  <a:extLst>
                    <a:ext uri="{9D8B030D-6E8A-4147-A177-3AD203B41FA5}">
                      <a16:colId xmlns:a16="http://schemas.microsoft.com/office/drawing/2014/main" val="4026401562"/>
                    </a:ext>
                  </a:extLst>
                </a:gridCol>
                <a:gridCol w="992467">
                  <a:extLst>
                    <a:ext uri="{9D8B030D-6E8A-4147-A177-3AD203B41FA5}">
                      <a16:colId xmlns:a16="http://schemas.microsoft.com/office/drawing/2014/main" val="2444915818"/>
                    </a:ext>
                  </a:extLst>
                </a:gridCol>
                <a:gridCol w="992467">
                  <a:extLst>
                    <a:ext uri="{9D8B030D-6E8A-4147-A177-3AD203B41FA5}">
                      <a16:colId xmlns:a16="http://schemas.microsoft.com/office/drawing/2014/main" val="3170330891"/>
                    </a:ext>
                  </a:extLst>
                </a:gridCol>
                <a:gridCol w="1109739">
                  <a:extLst>
                    <a:ext uri="{9D8B030D-6E8A-4147-A177-3AD203B41FA5}">
                      <a16:colId xmlns:a16="http://schemas.microsoft.com/office/drawing/2014/main" val="1768134877"/>
                    </a:ext>
                  </a:extLst>
                </a:gridCol>
                <a:gridCol w="1120597">
                  <a:extLst>
                    <a:ext uri="{9D8B030D-6E8A-4147-A177-3AD203B41FA5}">
                      <a16:colId xmlns:a16="http://schemas.microsoft.com/office/drawing/2014/main" val="504884935"/>
                    </a:ext>
                  </a:extLst>
                </a:gridCol>
                <a:gridCol w="1155344">
                  <a:extLst>
                    <a:ext uri="{9D8B030D-6E8A-4147-A177-3AD203B41FA5}">
                      <a16:colId xmlns:a16="http://schemas.microsoft.com/office/drawing/2014/main" val="3758512885"/>
                    </a:ext>
                  </a:extLst>
                </a:gridCol>
                <a:gridCol w="1020699">
                  <a:extLst>
                    <a:ext uri="{9D8B030D-6E8A-4147-A177-3AD203B41FA5}">
                      <a16:colId xmlns:a16="http://schemas.microsoft.com/office/drawing/2014/main" val="726201113"/>
                    </a:ext>
                  </a:extLst>
                </a:gridCol>
                <a:gridCol w="1020699">
                  <a:extLst>
                    <a:ext uri="{9D8B030D-6E8A-4147-A177-3AD203B41FA5}">
                      <a16:colId xmlns:a16="http://schemas.microsoft.com/office/drawing/2014/main" val="1890758455"/>
                    </a:ext>
                  </a:extLst>
                </a:gridCol>
                <a:gridCol w="1020699">
                  <a:extLst>
                    <a:ext uri="{9D8B030D-6E8A-4147-A177-3AD203B41FA5}">
                      <a16:colId xmlns:a16="http://schemas.microsoft.com/office/drawing/2014/main" val="2306288246"/>
                    </a:ext>
                  </a:extLst>
                </a:gridCol>
                <a:gridCol w="981608">
                  <a:extLst>
                    <a:ext uri="{9D8B030D-6E8A-4147-A177-3AD203B41FA5}">
                      <a16:colId xmlns:a16="http://schemas.microsoft.com/office/drawing/2014/main" val="2294318527"/>
                    </a:ext>
                  </a:extLst>
                </a:gridCol>
              </a:tblGrid>
              <a:tr h="270015">
                <a:tc>
                  <a:txBody>
                    <a:bodyPr/>
                    <a:lstStyle/>
                    <a:p>
                      <a:pPr algn="ctr">
                        <a:lnSpc>
                          <a:spcPct val="130000"/>
                        </a:lnSpc>
                        <a:spcBef>
                          <a:spcPts val="300"/>
                        </a:spcBef>
                        <a:spcAft>
                          <a:spcPts val="300"/>
                        </a:spcAft>
                      </a:pPr>
                      <a:r>
                        <a:rPr lang="en-US" sz="9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Standard Deviation of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dirty="0">
                          <a:effectLst/>
                        </a:rPr>
                        <a:t>Minimum Transfer Time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Maximum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152301"/>
                  </a:ext>
                </a:extLst>
              </a:tr>
              <a:tr h="227198">
                <a:tc>
                  <a:txBody>
                    <a:bodyPr/>
                    <a:lstStyle/>
                    <a:p>
                      <a:pPr>
                        <a:lnSpc>
                          <a:spcPct val="130000"/>
                        </a:lnSpc>
                        <a:spcBef>
                          <a:spcPts val="300"/>
                        </a:spcBef>
                        <a:spcAft>
                          <a:spcPts val="300"/>
                        </a:spcAft>
                      </a:pPr>
                      <a:r>
                        <a:rPr lang="en-US" sz="1000" b="1" kern="100">
                          <a:solidFill>
                            <a:schemeClr val="lt1"/>
                          </a:solidFill>
                          <a:effectLst/>
                          <a:latin typeface="+mn-lt"/>
                          <a:ea typeface="+mn-ea"/>
                          <a:cs typeface="+mn-cs"/>
                        </a:rPr>
                        <a:t>Creamies</a:t>
                      </a:r>
                      <a:endParaRPr lang="zh-CN" altLang="en-US" sz="1000" b="1" kern="100">
                        <a:solidFill>
                          <a:schemeClr val="lt1"/>
                        </a:solidFill>
                        <a:effectLst/>
                        <a:latin typeface="+mn-lt"/>
                        <a:ea typeface="+mn-ea"/>
                        <a:cs typeface="+mn-cs"/>
                      </a:endParaRPr>
                    </a:p>
                  </a:txBody>
                  <a:tcPr marL="68580" marR="68580" marT="0" marB="0" anchor="ctr"/>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28.08</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63.72</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&lt;0.01</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761.78</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0.11</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23.77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9450</a:t>
                      </a:r>
                      <a:endParaRPr lang="zh-CN" altLang="en-US" sz="1000" kern="1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230932999"/>
                  </a:ext>
                </a:extLst>
              </a:tr>
              <a:tr h="309988">
                <a:tc>
                  <a:txBody>
                    <a:bodyPr/>
                    <a:lstStyle/>
                    <a:p>
                      <a:pPr>
                        <a:lnSpc>
                          <a:spcPct val="130000"/>
                        </a:lnSpc>
                        <a:spcBef>
                          <a:spcPts val="300"/>
                        </a:spcBef>
                        <a:spcAft>
                          <a:spcPts val="300"/>
                        </a:spcAft>
                      </a:pPr>
                      <a:r>
                        <a:rPr lang="en-US" sz="1000" kern="100" dirty="0">
                          <a:effectLst/>
                        </a:rPr>
                        <a:t>Dead Pixels Ghost Pass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63.92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114.13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788.60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0.35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77.71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dirty="0">
                          <a:effectLst/>
                        </a:rPr>
                        <a:t>1721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457420"/>
                  </a:ext>
                </a:extLst>
              </a:tr>
              <a:tr h="214630">
                <a:tc>
                  <a:txBody>
                    <a:bodyPr/>
                    <a:lstStyle/>
                    <a:p>
                      <a:pPr>
                        <a:lnSpc>
                          <a:spcPct val="130000"/>
                        </a:lnSpc>
                        <a:spcBef>
                          <a:spcPts val="300"/>
                        </a:spcBef>
                        <a:spcAft>
                          <a:spcPts val="300"/>
                        </a:spcAft>
                      </a:pPr>
                      <a:r>
                        <a:rPr lang="en-US" sz="10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24.74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64.72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692.10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20.69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5190325"/>
                  </a:ext>
                </a:extLst>
              </a:tr>
              <a:tr h="224155">
                <a:tc>
                  <a:txBody>
                    <a:bodyPr/>
                    <a:lstStyle/>
                    <a:p>
                      <a:pPr>
                        <a:lnSpc>
                          <a:spcPct val="130000"/>
                        </a:lnSpc>
                        <a:spcBef>
                          <a:spcPts val="300"/>
                        </a:spcBef>
                        <a:spcAft>
                          <a:spcPts val="300"/>
                        </a:spcAft>
                      </a:pPr>
                      <a:r>
                        <a:rPr lang="en-US" sz="10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47.20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95.63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759.62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32.82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1840691"/>
                  </a:ext>
                </a:extLst>
              </a:tr>
              <a:tr h="224155">
                <a:tc>
                  <a:txBody>
                    <a:bodyPr/>
                    <a:lstStyle/>
                    <a:p>
                      <a:pPr>
                        <a:lnSpc>
                          <a:spcPct val="130000"/>
                        </a:lnSpc>
                        <a:spcBef>
                          <a:spcPts val="300"/>
                        </a:spcBef>
                        <a:spcAft>
                          <a:spcPts val="300"/>
                        </a:spcAft>
                      </a:pPr>
                      <a:r>
                        <a:rPr lang="en-US" sz="10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77.21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129.83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721.56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83.94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9328277"/>
                  </a:ext>
                </a:extLst>
              </a:tr>
              <a:tr h="214630">
                <a:tc>
                  <a:txBody>
                    <a:bodyPr/>
                    <a:lstStyle/>
                    <a:p>
                      <a:pPr>
                        <a:lnSpc>
                          <a:spcPct val="130000"/>
                        </a:lnSpc>
                        <a:spcBef>
                          <a:spcPts val="300"/>
                        </a:spcBef>
                        <a:spcAft>
                          <a:spcPts val="300"/>
                        </a:spcAft>
                      </a:pPr>
                      <a:r>
                        <a:rPr lang="en-US" sz="10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70.73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119.36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0.65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15879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5894373"/>
                  </a:ext>
                </a:extLst>
              </a:tr>
              <a:tr h="259366">
                <a:tc>
                  <a:txBody>
                    <a:bodyPr/>
                    <a:lstStyle/>
                    <a:p>
                      <a:pPr>
                        <a:lnSpc>
                          <a:spcPct val="130000"/>
                        </a:lnSpc>
                        <a:spcBef>
                          <a:spcPts val="300"/>
                        </a:spcBef>
                        <a:spcAft>
                          <a:spcPts val="300"/>
                        </a:spcAft>
                      </a:pPr>
                      <a:r>
                        <a:rPr lang="en-US" sz="1000" kern="100" dirty="0">
                          <a:effectLst/>
                        </a:rPr>
                        <a:t>Hotdog Hustle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59.37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0.46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113.03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567.43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333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9091863"/>
                  </a:ext>
                </a:extLst>
              </a:tr>
              <a:tr h="233680">
                <a:tc>
                  <a:txBody>
                    <a:bodyPr/>
                    <a:lstStyle/>
                    <a:p>
                      <a:pPr>
                        <a:lnSpc>
                          <a:spcPct val="130000"/>
                        </a:lnSpc>
                        <a:spcBef>
                          <a:spcPts val="300"/>
                        </a:spcBef>
                        <a:spcAft>
                          <a:spcPts val="300"/>
                        </a:spcAft>
                      </a:pPr>
                      <a:r>
                        <a:rPr lang="en-US" sz="10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31.37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959.32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0.39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3247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4892427"/>
                  </a:ext>
                </a:extLst>
              </a:tr>
              <a:tr h="224155">
                <a:tc>
                  <a:txBody>
                    <a:bodyPr/>
                    <a:lstStyle/>
                    <a:p>
                      <a:pPr>
                        <a:lnSpc>
                          <a:spcPct val="130000"/>
                        </a:lnSpc>
                        <a:spcBef>
                          <a:spcPts val="300"/>
                        </a:spcBef>
                        <a:spcAft>
                          <a:spcPts val="300"/>
                        </a:spcAft>
                      </a:pPr>
                      <a:r>
                        <a:rPr lang="en-US" sz="10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49.05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105.23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802.06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39.89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6069950"/>
                  </a:ext>
                </a:extLst>
              </a:tr>
              <a:tr h="224155">
                <a:tc>
                  <a:txBody>
                    <a:bodyPr/>
                    <a:lstStyle/>
                    <a:p>
                      <a:pPr>
                        <a:lnSpc>
                          <a:spcPct val="130000"/>
                        </a:lnSpc>
                        <a:spcBef>
                          <a:spcPts val="300"/>
                        </a:spcBef>
                        <a:spcAft>
                          <a:spcPts val="300"/>
                        </a:spcAft>
                      </a:pPr>
                      <a:r>
                        <a:rPr lang="en-US" sz="10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92.52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491.98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0.58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104.18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37284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6332815"/>
                  </a:ext>
                </a:extLst>
              </a:tr>
            </a:tbl>
          </a:graphicData>
        </a:graphic>
      </p:graphicFrame>
      <p:sp>
        <p:nvSpPr>
          <p:cNvPr id="14" name="Rectangle 3">
            <a:extLst>
              <a:ext uri="{FF2B5EF4-FFF2-40B4-BE49-F238E27FC236}">
                <a16:creationId xmlns:a16="http://schemas.microsoft.com/office/drawing/2014/main" id="{0B2D5E3D-47C8-6B3A-3643-09E2D5E2F6BE}"/>
              </a:ext>
            </a:extLst>
          </p:cNvPr>
          <p:cNvSpPr>
            <a:spLocks noChangeArrowheads="1"/>
          </p:cNvSpPr>
          <p:nvPr/>
        </p:nvSpPr>
        <p:spPr bwMode="auto">
          <a:xfrm>
            <a:off x="4438396" y="5252445"/>
            <a:ext cx="33025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 Projects by Average Holding Period on the Hedera</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7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11</a:t>
            </a:fld>
            <a:endParaRPr lang="en-US"/>
          </a:p>
        </p:txBody>
      </p:sp>
      <p:graphicFrame>
        <p:nvGraphicFramePr>
          <p:cNvPr id="15" name="表格 14">
            <a:extLst>
              <a:ext uri="{FF2B5EF4-FFF2-40B4-BE49-F238E27FC236}">
                <a16:creationId xmlns:a16="http://schemas.microsoft.com/office/drawing/2014/main" id="{B035DE12-0ACE-31BB-A496-CB5E833D4D59}"/>
              </a:ext>
            </a:extLst>
          </p:cNvPr>
          <p:cNvGraphicFramePr>
            <a:graphicFrameLocks noGrp="1"/>
          </p:cNvGraphicFramePr>
          <p:nvPr>
            <p:extLst>
              <p:ext uri="{D42A27DB-BD31-4B8C-83A1-F6EECF244321}">
                <p14:modId xmlns:p14="http://schemas.microsoft.com/office/powerpoint/2010/main" val="4224598612"/>
              </p:ext>
            </p:extLst>
          </p:nvPr>
        </p:nvGraphicFramePr>
        <p:xfrm>
          <a:off x="666750" y="2118741"/>
          <a:ext cx="10858500" cy="2620518"/>
        </p:xfrm>
        <a:graphic>
          <a:graphicData uri="http://schemas.openxmlformats.org/drawingml/2006/table">
            <a:tbl>
              <a:tblPr firstRow="1" firstCol="1" bandRow="1">
                <a:tableStyleId>{5C22544A-7EE6-4342-B048-85BDC9FD1C3A}</a:tableStyleId>
              </a:tblPr>
              <a:tblGrid>
                <a:gridCol w="1085850">
                  <a:extLst>
                    <a:ext uri="{9D8B030D-6E8A-4147-A177-3AD203B41FA5}">
                      <a16:colId xmlns:a16="http://schemas.microsoft.com/office/drawing/2014/main" val="2841005231"/>
                    </a:ext>
                  </a:extLst>
                </a:gridCol>
                <a:gridCol w="1085850">
                  <a:extLst>
                    <a:ext uri="{9D8B030D-6E8A-4147-A177-3AD203B41FA5}">
                      <a16:colId xmlns:a16="http://schemas.microsoft.com/office/drawing/2014/main" val="203220000"/>
                    </a:ext>
                  </a:extLst>
                </a:gridCol>
                <a:gridCol w="1085850">
                  <a:extLst>
                    <a:ext uri="{9D8B030D-6E8A-4147-A177-3AD203B41FA5}">
                      <a16:colId xmlns:a16="http://schemas.microsoft.com/office/drawing/2014/main" val="4186129593"/>
                    </a:ext>
                  </a:extLst>
                </a:gridCol>
                <a:gridCol w="1085850">
                  <a:extLst>
                    <a:ext uri="{9D8B030D-6E8A-4147-A177-3AD203B41FA5}">
                      <a16:colId xmlns:a16="http://schemas.microsoft.com/office/drawing/2014/main" val="553051684"/>
                    </a:ext>
                  </a:extLst>
                </a:gridCol>
                <a:gridCol w="1085850">
                  <a:extLst>
                    <a:ext uri="{9D8B030D-6E8A-4147-A177-3AD203B41FA5}">
                      <a16:colId xmlns:a16="http://schemas.microsoft.com/office/drawing/2014/main" val="44022375"/>
                    </a:ext>
                  </a:extLst>
                </a:gridCol>
                <a:gridCol w="1085850">
                  <a:extLst>
                    <a:ext uri="{9D8B030D-6E8A-4147-A177-3AD203B41FA5}">
                      <a16:colId xmlns:a16="http://schemas.microsoft.com/office/drawing/2014/main" val="1613320321"/>
                    </a:ext>
                  </a:extLst>
                </a:gridCol>
                <a:gridCol w="1085850">
                  <a:extLst>
                    <a:ext uri="{9D8B030D-6E8A-4147-A177-3AD203B41FA5}">
                      <a16:colId xmlns:a16="http://schemas.microsoft.com/office/drawing/2014/main" val="310502632"/>
                    </a:ext>
                  </a:extLst>
                </a:gridCol>
                <a:gridCol w="1085850">
                  <a:extLst>
                    <a:ext uri="{9D8B030D-6E8A-4147-A177-3AD203B41FA5}">
                      <a16:colId xmlns:a16="http://schemas.microsoft.com/office/drawing/2014/main" val="2116463789"/>
                    </a:ext>
                  </a:extLst>
                </a:gridCol>
                <a:gridCol w="1085850">
                  <a:extLst>
                    <a:ext uri="{9D8B030D-6E8A-4147-A177-3AD203B41FA5}">
                      <a16:colId xmlns:a16="http://schemas.microsoft.com/office/drawing/2014/main" val="973488309"/>
                    </a:ext>
                  </a:extLst>
                </a:gridCol>
                <a:gridCol w="1085850">
                  <a:extLst>
                    <a:ext uri="{9D8B030D-6E8A-4147-A177-3AD203B41FA5}">
                      <a16:colId xmlns:a16="http://schemas.microsoft.com/office/drawing/2014/main" val="1034044691"/>
                    </a:ext>
                  </a:extLst>
                </a:gridCol>
              </a:tblGrid>
              <a:tr h="180975">
                <a:tc>
                  <a:txBody>
                    <a:bodyPr/>
                    <a:lstStyle/>
                    <a:p>
                      <a:pPr>
                        <a:lnSpc>
                          <a:spcPct val="130000"/>
                        </a:lnSpc>
                        <a:spcBef>
                          <a:spcPts val="300"/>
                        </a:spcBef>
                        <a:spcAft>
                          <a:spcPts val="300"/>
                        </a:spcAft>
                      </a:pPr>
                      <a:r>
                        <a:rPr lang="en-US" sz="10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Standard Deviation of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Minimum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Maximum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21359852"/>
                  </a:ext>
                </a:extLst>
              </a:tr>
              <a:tr h="180975">
                <a:tc>
                  <a:txBody>
                    <a:bodyPr/>
                    <a:lstStyle/>
                    <a:p>
                      <a:pPr>
                        <a:lnSpc>
                          <a:spcPct val="130000"/>
                        </a:lnSpc>
                        <a:spcBef>
                          <a:spcPts val="300"/>
                        </a:spcBef>
                        <a:spcAft>
                          <a:spcPts val="300"/>
                        </a:spcAft>
                      </a:pPr>
                      <a:r>
                        <a:rPr lang="en-US" sz="10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57.46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144.94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1122.46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25.37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8020683"/>
                  </a:ext>
                </a:extLst>
              </a:tr>
              <a:tr h="180975">
                <a:tc>
                  <a:txBody>
                    <a:bodyPr/>
                    <a:lstStyle/>
                    <a:p>
                      <a:pPr>
                        <a:lnSpc>
                          <a:spcPct val="130000"/>
                        </a:lnSpc>
                        <a:spcBef>
                          <a:spcPts val="300"/>
                        </a:spcBef>
                        <a:spcAft>
                          <a:spcPts val="300"/>
                        </a:spcAft>
                      </a:pPr>
                      <a:r>
                        <a:rPr lang="en-US" sz="10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42.62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1098.73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119646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8838716"/>
                  </a:ext>
                </a:extLst>
              </a:tr>
              <a:tr h="180975">
                <a:tc>
                  <a:txBody>
                    <a:bodyPr/>
                    <a:lstStyle/>
                    <a:p>
                      <a:pPr>
                        <a:lnSpc>
                          <a:spcPct val="130000"/>
                        </a:lnSpc>
                        <a:spcBef>
                          <a:spcPts val="300"/>
                        </a:spcBef>
                        <a:spcAft>
                          <a:spcPts val="300"/>
                        </a:spcAft>
                      </a:pPr>
                      <a:r>
                        <a:rPr lang="en-US" sz="10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111.38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953.39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78528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8640767"/>
                  </a:ext>
                </a:extLst>
              </a:tr>
              <a:tr h="180975">
                <a:tc>
                  <a:txBody>
                    <a:bodyPr/>
                    <a:lstStyle/>
                    <a:p>
                      <a:pPr>
                        <a:lnSpc>
                          <a:spcPct val="130000"/>
                        </a:lnSpc>
                        <a:spcBef>
                          <a:spcPts val="300"/>
                        </a:spcBef>
                        <a:spcAft>
                          <a:spcPts val="300"/>
                        </a:spcAft>
                      </a:pPr>
                      <a:r>
                        <a:rPr lang="en-US" sz="10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127.81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1049.43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26.51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57666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9650648"/>
                  </a:ext>
                </a:extLst>
              </a:tr>
              <a:tr h="180975">
                <a:tc>
                  <a:txBody>
                    <a:bodyPr/>
                    <a:lstStyle/>
                    <a:p>
                      <a:pPr>
                        <a:lnSpc>
                          <a:spcPct val="130000"/>
                        </a:lnSpc>
                        <a:spcBef>
                          <a:spcPts val="300"/>
                        </a:spcBef>
                        <a:spcAft>
                          <a:spcPts val="300"/>
                        </a:spcAft>
                      </a:pPr>
                      <a:r>
                        <a:rPr lang="en-US" sz="10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186.25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1215.59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49.50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45512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0564775"/>
                  </a:ext>
                </a:extLst>
              </a:tr>
              <a:tr h="180975">
                <a:tc>
                  <a:txBody>
                    <a:bodyPr/>
                    <a:lstStyle/>
                    <a:p>
                      <a:pPr>
                        <a:lnSpc>
                          <a:spcPct val="130000"/>
                        </a:lnSpc>
                        <a:spcBef>
                          <a:spcPts val="300"/>
                        </a:spcBef>
                        <a:spcAft>
                          <a:spcPts val="300"/>
                        </a:spcAft>
                      </a:pPr>
                      <a:r>
                        <a:rPr lang="en-US" sz="10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116.08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990.45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68163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215055"/>
                  </a:ext>
                </a:extLst>
              </a:tr>
              <a:tr h="180975">
                <a:tc>
                  <a:txBody>
                    <a:bodyPr/>
                    <a:lstStyle/>
                    <a:p>
                      <a:pPr>
                        <a:lnSpc>
                          <a:spcPct val="130000"/>
                        </a:lnSpc>
                        <a:spcBef>
                          <a:spcPts val="300"/>
                        </a:spcBef>
                        <a:spcAft>
                          <a:spcPts val="300"/>
                        </a:spcAft>
                      </a:pPr>
                      <a:r>
                        <a:rPr lang="en-US" sz="10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31.71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90.04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857.65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150170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0030707"/>
                  </a:ext>
                </a:extLst>
              </a:tr>
              <a:tr h="180975">
                <a:tc>
                  <a:txBody>
                    <a:bodyPr/>
                    <a:lstStyle/>
                    <a:p>
                      <a:pPr>
                        <a:lnSpc>
                          <a:spcPct val="130000"/>
                        </a:lnSpc>
                        <a:spcBef>
                          <a:spcPts val="300"/>
                        </a:spcBef>
                        <a:spcAft>
                          <a:spcPts val="300"/>
                        </a:spcAft>
                      </a:pPr>
                      <a:r>
                        <a:rPr lang="en-US" sz="10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83.04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882.50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119710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9537385"/>
                  </a:ext>
                </a:extLst>
              </a:tr>
            </a:tbl>
          </a:graphicData>
        </a:graphic>
      </p:graphicFrame>
      <p:sp>
        <p:nvSpPr>
          <p:cNvPr id="16" name="Rectangle 4">
            <a:extLst>
              <a:ext uri="{FF2B5EF4-FFF2-40B4-BE49-F238E27FC236}">
                <a16:creationId xmlns:a16="http://schemas.microsoft.com/office/drawing/2014/main" id="{78340FD8-64D0-3E79-6337-12738BA7CA30}"/>
              </a:ext>
            </a:extLst>
          </p:cNvPr>
          <p:cNvSpPr>
            <a:spLocks noChangeArrowheads="1"/>
          </p:cNvSpPr>
          <p:nvPr/>
        </p:nvSpPr>
        <p:spPr bwMode="auto">
          <a:xfrm>
            <a:off x="4483218" y="4739259"/>
            <a:ext cx="32255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 Projects by Average Holding Period on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22">
            <a:extLst>
              <a:ext uri="{FF2B5EF4-FFF2-40B4-BE49-F238E27FC236}">
                <a16:creationId xmlns:a16="http://schemas.microsoft.com/office/drawing/2014/main" id="{D13B8E72-4936-B972-9487-6ED5A4181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49" y="1139824"/>
            <a:ext cx="7788369" cy="499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41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12</a:t>
            </a:fld>
            <a:endParaRPr lang="en-US"/>
          </a:p>
        </p:txBody>
      </p:sp>
      <p:graphicFrame>
        <p:nvGraphicFramePr>
          <p:cNvPr id="5" name="表格 4">
            <a:extLst>
              <a:ext uri="{FF2B5EF4-FFF2-40B4-BE49-F238E27FC236}">
                <a16:creationId xmlns:a16="http://schemas.microsoft.com/office/drawing/2014/main" id="{40ADEC34-648E-034A-4C76-CC441969A982}"/>
              </a:ext>
            </a:extLst>
          </p:cNvPr>
          <p:cNvGraphicFramePr>
            <a:graphicFrameLocks noGrp="1"/>
          </p:cNvGraphicFramePr>
          <p:nvPr>
            <p:extLst>
              <p:ext uri="{D42A27DB-BD31-4B8C-83A1-F6EECF244321}">
                <p14:modId xmlns:p14="http://schemas.microsoft.com/office/powerpoint/2010/main" val="3344793882"/>
              </p:ext>
            </p:extLst>
          </p:nvPr>
        </p:nvGraphicFramePr>
        <p:xfrm>
          <a:off x="666750" y="1363032"/>
          <a:ext cx="10858500" cy="262064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324057018"/>
                    </a:ext>
                  </a:extLst>
                </a:gridCol>
                <a:gridCol w="1809750">
                  <a:extLst>
                    <a:ext uri="{9D8B030D-6E8A-4147-A177-3AD203B41FA5}">
                      <a16:colId xmlns:a16="http://schemas.microsoft.com/office/drawing/2014/main" val="1542503103"/>
                    </a:ext>
                  </a:extLst>
                </a:gridCol>
                <a:gridCol w="1809750">
                  <a:extLst>
                    <a:ext uri="{9D8B030D-6E8A-4147-A177-3AD203B41FA5}">
                      <a16:colId xmlns:a16="http://schemas.microsoft.com/office/drawing/2014/main" val="2395054806"/>
                    </a:ext>
                  </a:extLst>
                </a:gridCol>
                <a:gridCol w="1809750">
                  <a:extLst>
                    <a:ext uri="{9D8B030D-6E8A-4147-A177-3AD203B41FA5}">
                      <a16:colId xmlns:a16="http://schemas.microsoft.com/office/drawing/2014/main" val="1424978775"/>
                    </a:ext>
                  </a:extLst>
                </a:gridCol>
                <a:gridCol w="1809750">
                  <a:extLst>
                    <a:ext uri="{9D8B030D-6E8A-4147-A177-3AD203B41FA5}">
                      <a16:colId xmlns:a16="http://schemas.microsoft.com/office/drawing/2014/main" val="2653655996"/>
                    </a:ext>
                  </a:extLst>
                </a:gridCol>
                <a:gridCol w="1809750">
                  <a:extLst>
                    <a:ext uri="{9D8B030D-6E8A-4147-A177-3AD203B41FA5}">
                      <a16:colId xmlns:a16="http://schemas.microsoft.com/office/drawing/2014/main" val="3364949126"/>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68637998"/>
                  </a:ext>
                </a:extLst>
              </a:tr>
              <a:tr h="220345">
                <a:tc>
                  <a:txBody>
                    <a:bodyPr/>
                    <a:lstStyle/>
                    <a:p>
                      <a:pPr>
                        <a:lnSpc>
                          <a:spcPct val="130000"/>
                        </a:lnSpc>
                        <a:spcBef>
                          <a:spcPts val="300"/>
                        </a:spcBef>
                        <a:spcAft>
                          <a:spcPts val="300"/>
                        </a:spcAft>
                      </a:pPr>
                      <a:r>
                        <a:rPr lang="en-US" sz="1100" kern="100">
                          <a:effectLst/>
                        </a:rPr>
                        <a:t>Creamies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8894174"/>
                  </a:ext>
                </a:extLst>
              </a:tr>
              <a:tr h="220345">
                <a:tc>
                  <a:txBody>
                    <a:bodyPr/>
                    <a:lstStyle/>
                    <a:p>
                      <a:pP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319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1338633"/>
                  </a:ext>
                </a:extLst>
              </a:tr>
              <a:tr h="220345">
                <a:tc>
                  <a:txBody>
                    <a:bodyPr/>
                    <a:lstStyle/>
                    <a:p>
                      <a:pPr>
                        <a:lnSpc>
                          <a:spcPct val="130000"/>
                        </a:lnSpc>
                        <a:spcBef>
                          <a:spcPts val="300"/>
                        </a:spcBef>
                        <a:spcAft>
                          <a:spcPts val="300"/>
                        </a:spcAft>
                      </a:pPr>
                      <a:r>
                        <a:rPr lang="en-US" sz="11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3492310"/>
                  </a:ext>
                </a:extLst>
              </a:tr>
              <a:tr h="220345">
                <a:tc>
                  <a:txBody>
                    <a:bodyPr/>
                    <a:lstStyle/>
                    <a:p>
                      <a:pP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2002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2703076"/>
                  </a:ext>
                </a:extLst>
              </a:tr>
              <a:tr h="220345">
                <a:tc>
                  <a:txBody>
                    <a:bodyPr/>
                    <a:lstStyle/>
                    <a:p>
                      <a:pP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131907"/>
                  </a:ext>
                </a:extLst>
              </a:tr>
              <a:tr h="220345">
                <a:tc>
                  <a:txBody>
                    <a:bodyPr/>
                    <a:lstStyle/>
                    <a:p>
                      <a:pP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208442"/>
                  </a:ext>
                </a:extLst>
              </a:tr>
              <a:tr h="220345">
                <a:tc>
                  <a:txBody>
                    <a:bodyPr/>
                    <a:lstStyle/>
                    <a:p>
                      <a:pPr>
                        <a:lnSpc>
                          <a:spcPct val="130000"/>
                        </a:lnSpc>
                        <a:spcBef>
                          <a:spcPts val="300"/>
                        </a:spcBef>
                        <a:spcAft>
                          <a:spcPts val="300"/>
                        </a:spcAft>
                      </a:pPr>
                      <a:r>
                        <a:rPr lang="en-US" sz="1100" kern="100">
                          <a:effectLst/>
                        </a:rPr>
                        <a:t>Hotdog Hustle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35329930"/>
                  </a:ext>
                </a:extLst>
              </a:tr>
              <a:tr h="220345">
                <a:tc>
                  <a:txBody>
                    <a:bodyPr/>
                    <a:lstStyle/>
                    <a:p>
                      <a:pP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859070"/>
                  </a:ext>
                </a:extLst>
              </a:tr>
              <a:tr h="220345">
                <a:tc>
                  <a:txBody>
                    <a:bodyPr/>
                    <a:lstStyle/>
                    <a:p>
                      <a:pP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2506448"/>
                  </a:ext>
                </a:extLst>
              </a:tr>
              <a:tr h="0">
                <a:tc>
                  <a:txBody>
                    <a:bodyPr/>
                    <a:lstStyle/>
                    <a:p>
                      <a:pPr>
                        <a:lnSpc>
                          <a:spcPct val="130000"/>
                        </a:lnSpc>
                        <a:spcBef>
                          <a:spcPts val="300"/>
                        </a:spcBef>
                        <a:spcAft>
                          <a:spcPts val="300"/>
                        </a:spcAft>
                      </a:pPr>
                      <a:r>
                        <a:rPr lang="en-US" sz="1100" kern="100" dirty="0" err="1">
                          <a:effectLst/>
                        </a:rPr>
                        <a:t>HashPack</a:t>
                      </a:r>
                      <a:r>
                        <a:rPr lang="en-US" sz="1100" kern="100" dirty="0">
                          <a:effectLst/>
                        </a:rPr>
                        <a:t> Special Collection</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25029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1006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5782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29935</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6088867"/>
                  </a:ext>
                </a:extLst>
              </a:tr>
            </a:tbl>
          </a:graphicData>
        </a:graphic>
      </p:graphicFrame>
      <p:sp>
        <p:nvSpPr>
          <p:cNvPr id="6" name="Rectangle 1">
            <a:extLst>
              <a:ext uri="{FF2B5EF4-FFF2-40B4-BE49-F238E27FC236}">
                <a16:creationId xmlns:a16="http://schemas.microsoft.com/office/drawing/2014/main" id="{0F88028E-41C8-D470-D60A-30933922E839}"/>
              </a:ext>
            </a:extLst>
          </p:cNvPr>
          <p:cNvSpPr>
            <a:spLocks noChangeArrowheads="1"/>
          </p:cNvSpPr>
          <p:nvPr/>
        </p:nvSpPr>
        <p:spPr bwMode="auto">
          <a:xfrm>
            <a:off x="4511333" y="3978124"/>
            <a:ext cx="31566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NFT Projects by Token Concentration on the Hedera</a:t>
            </a:r>
          </a:p>
        </p:txBody>
      </p:sp>
      <p:graphicFrame>
        <p:nvGraphicFramePr>
          <p:cNvPr id="7" name="表格 6">
            <a:extLst>
              <a:ext uri="{FF2B5EF4-FFF2-40B4-BE49-F238E27FC236}">
                <a16:creationId xmlns:a16="http://schemas.microsoft.com/office/drawing/2014/main" id="{72F0E65F-4193-B5DB-FC23-49FFE0DF77DF}"/>
              </a:ext>
            </a:extLst>
          </p:cNvPr>
          <p:cNvGraphicFramePr>
            <a:graphicFrameLocks noGrp="1"/>
          </p:cNvGraphicFramePr>
          <p:nvPr>
            <p:extLst>
              <p:ext uri="{D42A27DB-BD31-4B8C-83A1-F6EECF244321}">
                <p14:modId xmlns:p14="http://schemas.microsoft.com/office/powerpoint/2010/main" val="2500099330"/>
              </p:ext>
            </p:extLst>
          </p:nvPr>
        </p:nvGraphicFramePr>
        <p:xfrm>
          <a:off x="673100" y="4426585"/>
          <a:ext cx="10858500" cy="198310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3916660076"/>
                    </a:ext>
                  </a:extLst>
                </a:gridCol>
                <a:gridCol w="1809750">
                  <a:extLst>
                    <a:ext uri="{9D8B030D-6E8A-4147-A177-3AD203B41FA5}">
                      <a16:colId xmlns:a16="http://schemas.microsoft.com/office/drawing/2014/main" val="674942486"/>
                    </a:ext>
                  </a:extLst>
                </a:gridCol>
                <a:gridCol w="1809750">
                  <a:extLst>
                    <a:ext uri="{9D8B030D-6E8A-4147-A177-3AD203B41FA5}">
                      <a16:colId xmlns:a16="http://schemas.microsoft.com/office/drawing/2014/main" val="3194123770"/>
                    </a:ext>
                  </a:extLst>
                </a:gridCol>
                <a:gridCol w="1809750">
                  <a:extLst>
                    <a:ext uri="{9D8B030D-6E8A-4147-A177-3AD203B41FA5}">
                      <a16:colId xmlns:a16="http://schemas.microsoft.com/office/drawing/2014/main" val="426082405"/>
                    </a:ext>
                  </a:extLst>
                </a:gridCol>
                <a:gridCol w="1809750">
                  <a:extLst>
                    <a:ext uri="{9D8B030D-6E8A-4147-A177-3AD203B41FA5}">
                      <a16:colId xmlns:a16="http://schemas.microsoft.com/office/drawing/2014/main" val="3690422248"/>
                    </a:ext>
                  </a:extLst>
                </a:gridCol>
                <a:gridCol w="1809750">
                  <a:extLst>
                    <a:ext uri="{9D8B030D-6E8A-4147-A177-3AD203B41FA5}">
                      <a16:colId xmlns:a16="http://schemas.microsoft.com/office/drawing/2014/main" val="841258607"/>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339495"/>
                  </a:ext>
                </a:extLst>
              </a:tr>
              <a:tr h="220345">
                <a:tc>
                  <a:txBody>
                    <a:bodyPr/>
                    <a:lstStyle/>
                    <a:p>
                      <a:pP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27961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1243694"/>
                  </a:ext>
                </a:extLst>
              </a:tr>
              <a:tr h="220345">
                <a:tc>
                  <a:txBody>
                    <a:bodyPr/>
                    <a:lstStyle/>
                    <a:p>
                      <a:pP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65801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11601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19497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6353988"/>
                  </a:ext>
                </a:extLst>
              </a:tr>
              <a:tr h="220345">
                <a:tc>
                  <a:txBody>
                    <a:bodyPr/>
                    <a:lstStyle/>
                    <a:p>
                      <a:pPr>
                        <a:lnSpc>
                          <a:spcPct val="130000"/>
                        </a:lnSpc>
                        <a:spcBef>
                          <a:spcPts val="300"/>
                        </a:spcBef>
                        <a:spcAft>
                          <a:spcPts val="300"/>
                        </a:spcAft>
                      </a:pPr>
                      <a:r>
                        <a:rPr lang="en-US" sz="11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30761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4154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2284999"/>
                  </a:ext>
                </a:extLst>
              </a:tr>
              <a:tr h="220345">
                <a:tc>
                  <a:txBody>
                    <a:bodyPr/>
                    <a:lstStyle/>
                    <a:p>
                      <a:pPr>
                        <a:lnSpc>
                          <a:spcPct val="130000"/>
                        </a:lnSpc>
                        <a:spcBef>
                          <a:spcPts val="300"/>
                        </a:spcBef>
                        <a:spcAft>
                          <a:spcPts val="300"/>
                        </a:spcAft>
                      </a:pPr>
                      <a:r>
                        <a:rPr lang="en-US" sz="11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31358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4201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2874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9663634"/>
                  </a:ext>
                </a:extLst>
              </a:tr>
              <a:tr h="220345">
                <a:tc>
                  <a:txBody>
                    <a:bodyPr/>
                    <a:lstStyle/>
                    <a:p>
                      <a:pPr>
                        <a:lnSpc>
                          <a:spcPct val="130000"/>
                        </a:lnSpc>
                        <a:spcBef>
                          <a:spcPts val="300"/>
                        </a:spcBef>
                        <a:spcAft>
                          <a:spcPts val="300"/>
                        </a:spcAft>
                      </a:pPr>
                      <a:r>
                        <a:rPr lang="en-US" sz="11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35282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8687267"/>
                  </a:ext>
                </a:extLst>
              </a:tr>
              <a:tr h="220345">
                <a:tc>
                  <a:txBody>
                    <a:bodyPr/>
                    <a:lstStyle/>
                    <a:p>
                      <a:pPr>
                        <a:lnSpc>
                          <a:spcPct val="130000"/>
                        </a:lnSpc>
                        <a:spcBef>
                          <a:spcPts val="300"/>
                        </a:spcBef>
                        <a:spcAft>
                          <a:spcPts val="300"/>
                        </a:spcAft>
                      </a:pPr>
                      <a:r>
                        <a:rPr lang="en-US" sz="11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37429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9505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19602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3932763"/>
                  </a:ext>
                </a:extLst>
              </a:tr>
              <a:tr h="220345">
                <a:tc>
                  <a:txBody>
                    <a:bodyPr/>
                    <a:lstStyle/>
                    <a:p>
                      <a:pPr>
                        <a:lnSpc>
                          <a:spcPct val="130000"/>
                        </a:lnSpc>
                        <a:spcBef>
                          <a:spcPts val="300"/>
                        </a:spcBef>
                        <a:spcAft>
                          <a:spcPts val="300"/>
                        </a:spcAft>
                      </a:pPr>
                      <a:r>
                        <a:rPr lang="en-US" sz="11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101588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15008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54577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70709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06172350"/>
                  </a:ext>
                </a:extLst>
              </a:tr>
              <a:tr h="220345">
                <a:tc>
                  <a:txBody>
                    <a:bodyPr/>
                    <a:lstStyle/>
                    <a:p>
                      <a:pPr>
                        <a:lnSpc>
                          <a:spcPct val="130000"/>
                        </a:lnSpc>
                        <a:spcBef>
                          <a:spcPts val="300"/>
                        </a:spcBef>
                        <a:spcAft>
                          <a:spcPts val="300"/>
                        </a:spcAft>
                      </a:pPr>
                      <a:r>
                        <a:rPr lang="en-US" sz="11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39363</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678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19950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821313"/>
                  </a:ext>
                </a:extLst>
              </a:tr>
            </a:tbl>
          </a:graphicData>
        </a:graphic>
      </p:graphicFrame>
      <p:sp>
        <p:nvSpPr>
          <p:cNvPr id="8" name="Rectangle 2">
            <a:extLst>
              <a:ext uri="{FF2B5EF4-FFF2-40B4-BE49-F238E27FC236}">
                <a16:creationId xmlns:a16="http://schemas.microsoft.com/office/drawing/2014/main" id="{88C3661C-59EF-E3FD-5C32-D1127B381DE8}"/>
              </a:ext>
            </a:extLst>
          </p:cNvPr>
          <p:cNvSpPr>
            <a:spLocks noChangeArrowheads="1"/>
          </p:cNvSpPr>
          <p:nvPr/>
        </p:nvSpPr>
        <p:spPr bwMode="auto">
          <a:xfrm>
            <a:off x="4562505" y="6398583"/>
            <a:ext cx="307968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effectLst/>
                <a:latin typeface="minorHAnsi" charset="0"/>
                <a:ea typeface="minorHAnsi" charset="0"/>
                <a:cs typeface="Times New Roman" panose="02020603050405020304" pitchFamily="18" charset="0"/>
              </a:rPr>
              <a:t> Projects by Token Concentration on Ethereum</a:t>
            </a:r>
            <a:endParaRPr kumimoji="0" lang="en-US" altLang="zh-CN"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8554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13</a:t>
            </a:fld>
            <a:endParaRPr lang="en-US" dirty="0"/>
          </a:p>
        </p:txBody>
      </p:sp>
      <p:pic>
        <p:nvPicPr>
          <p:cNvPr id="9" name="图片 8">
            <a:extLst>
              <a:ext uri="{FF2B5EF4-FFF2-40B4-BE49-F238E27FC236}">
                <a16:creationId xmlns:a16="http://schemas.microsoft.com/office/drawing/2014/main" id="{F1D34843-E20D-9002-7249-85653322D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13" y="1207321"/>
            <a:ext cx="3644899" cy="2636985"/>
          </a:xfrm>
          <a:prstGeom prst="rect">
            <a:avLst/>
          </a:prstGeom>
        </p:spPr>
      </p:pic>
      <p:pic>
        <p:nvPicPr>
          <p:cNvPr id="11" name="图片 10">
            <a:extLst>
              <a:ext uri="{FF2B5EF4-FFF2-40B4-BE49-F238E27FC236}">
                <a16:creationId xmlns:a16="http://schemas.microsoft.com/office/drawing/2014/main" id="{9E23ABC6-46E1-A942-058E-329E2E6AC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153810"/>
            <a:ext cx="3644900" cy="2636986"/>
          </a:xfrm>
          <a:prstGeom prst="rect">
            <a:avLst/>
          </a:prstGeom>
        </p:spPr>
      </p:pic>
      <p:pic>
        <p:nvPicPr>
          <p:cNvPr id="13" name="图片 12">
            <a:extLst>
              <a:ext uri="{FF2B5EF4-FFF2-40B4-BE49-F238E27FC236}">
                <a16:creationId xmlns:a16="http://schemas.microsoft.com/office/drawing/2014/main" id="{C7F7BD17-374B-9403-6EBF-37FD11D16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3915907"/>
            <a:ext cx="3644900" cy="2599374"/>
          </a:xfrm>
          <a:prstGeom prst="rect">
            <a:avLst/>
          </a:prstGeom>
        </p:spPr>
      </p:pic>
      <p:pic>
        <p:nvPicPr>
          <p:cNvPr id="15" name="图片 14">
            <a:extLst>
              <a:ext uri="{FF2B5EF4-FFF2-40B4-BE49-F238E27FC236}">
                <a16:creationId xmlns:a16="http://schemas.microsoft.com/office/drawing/2014/main" id="{C19F1279-8368-E94B-BB5A-A7303561C7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714" y="3915907"/>
            <a:ext cx="3644899" cy="2562820"/>
          </a:xfrm>
          <a:prstGeom prst="rect">
            <a:avLst/>
          </a:prstGeom>
        </p:spPr>
      </p:pic>
      <p:pic>
        <p:nvPicPr>
          <p:cNvPr id="19" name="图片 18">
            <a:extLst>
              <a:ext uri="{FF2B5EF4-FFF2-40B4-BE49-F238E27FC236}">
                <a16:creationId xmlns:a16="http://schemas.microsoft.com/office/drawing/2014/main" id="{976527C9-57CC-3F18-24EC-682231BA24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3029" y="3915908"/>
            <a:ext cx="3644898" cy="2562819"/>
          </a:xfrm>
          <a:prstGeom prst="rect">
            <a:avLst/>
          </a:prstGeom>
        </p:spPr>
      </p:pic>
      <p:pic>
        <p:nvPicPr>
          <p:cNvPr id="21" name="图片 20">
            <a:extLst>
              <a:ext uri="{FF2B5EF4-FFF2-40B4-BE49-F238E27FC236}">
                <a16:creationId xmlns:a16="http://schemas.microsoft.com/office/drawing/2014/main" id="{A5501FB9-D4BD-46F3-E687-969B2C0B84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698" y="1202994"/>
            <a:ext cx="3744225" cy="2632658"/>
          </a:xfrm>
          <a:prstGeom prst="rect">
            <a:avLst/>
          </a:prstGeom>
        </p:spPr>
      </p:pic>
      <p:sp>
        <p:nvSpPr>
          <p:cNvPr id="22" name="Rectangle 3">
            <a:extLst>
              <a:ext uri="{FF2B5EF4-FFF2-40B4-BE49-F238E27FC236}">
                <a16:creationId xmlns:a16="http://schemas.microsoft.com/office/drawing/2014/main" id="{E619B862-C380-2846-AF3A-E37E50FF12B7}"/>
              </a:ext>
            </a:extLst>
          </p:cNvPr>
          <p:cNvSpPr>
            <a:spLocks noChangeArrowheads="1"/>
          </p:cNvSpPr>
          <p:nvPr/>
        </p:nvSpPr>
        <p:spPr bwMode="auto">
          <a:xfrm>
            <a:off x="4309176" y="6487118"/>
            <a:ext cx="3573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Hedera and Ethereum's three longest running Top projects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73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14</a:t>
            </a:fld>
            <a:endParaRPr lang="en-US" dirty="0"/>
          </a:p>
        </p:txBody>
      </p:sp>
      <p:graphicFrame>
        <p:nvGraphicFramePr>
          <p:cNvPr id="12" name="表格 11">
            <a:extLst>
              <a:ext uri="{FF2B5EF4-FFF2-40B4-BE49-F238E27FC236}">
                <a16:creationId xmlns:a16="http://schemas.microsoft.com/office/drawing/2014/main" id="{AA916D69-6B61-60F6-4C4B-1497B0B9B972}"/>
              </a:ext>
            </a:extLst>
          </p:cNvPr>
          <p:cNvGraphicFramePr>
            <a:graphicFrameLocks noGrp="1"/>
          </p:cNvGraphicFramePr>
          <p:nvPr>
            <p:extLst>
              <p:ext uri="{D42A27DB-BD31-4B8C-83A1-F6EECF244321}">
                <p14:modId xmlns:p14="http://schemas.microsoft.com/office/powerpoint/2010/main" val="3068803954"/>
              </p:ext>
            </p:extLst>
          </p:nvPr>
        </p:nvGraphicFramePr>
        <p:xfrm>
          <a:off x="673099" y="1567762"/>
          <a:ext cx="10858501" cy="661035"/>
        </p:xfrm>
        <a:graphic>
          <a:graphicData uri="http://schemas.openxmlformats.org/drawingml/2006/table">
            <a:tbl>
              <a:tblPr firstRow="1" firstCol="1" bandRow="1">
                <a:tableStyleId>{5C22544A-7EE6-4342-B048-85BDC9FD1C3A}</a:tableStyleId>
              </a:tblPr>
              <a:tblGrid>
                <a:gridCol w="1600543">
                  <a:extLst>
                    <a:ext uri="{9D8B030D-6E8A-4147-A177-3AD203B41FA5}">
                      <a16:colId xmlns:a16="http://schemas.microsoft.com/office/drawing/2014/main" val="1816981658"/>
                    </a:ext>
                  </a:extLst>
                </a:gridCol>
                <a:gridCol w="2818867">
                  <a:extLst>
                    <a:ext uri="{9D8B030D-6E8A-4147-A177-3AD203B41FA5}">
                      <a16:colId xmlns:a16="http://schemas.microsoft.com/office/drawing/2014/main" val="2027272947"/>
                    </a:ext>
                  </a:extLst>
                </a:gridCol>
                <a:gridCol w="2818867">
                  <a:extLst>
                    <a:ext uri="{9D8B030D-6E8A-4147-A177-3AD203B41FA5}">
                      <a16:colId xmlns:a16="http://schemas.microsoft.com/office/drawing/2014/main" val="2045558799"/>
                    </a:ext>
                  </a:extLst>
                </a:gridCol>
                <a:gridCol w="3620224">
                  <a:extLst>
                    <a:ext uri="{9D8B030D-6E8A-4147-A177-3AD203B41FA5}">
                      <a16:colId xmlns:a16="http://schemas.microsoft.com/office/drawing/2014/main" val="3475801862"/>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Transactions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 Projects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NFTs</a:t>
                      </a:r>
                      <a:r>
                        <a:rPr lang="zh-CN" sz="1100" kern="100">
                          <a:effectLst/>
                        </a:rPr>
                        <a:t>（</a:t>
                      </a:r>
                      <a:r>
                        <a:rPr lang="en-US" sz="1100" kern="100">
                          <a:effectLst/>
                        </a:rPr>
                        <a:t>at least once traded</a:t>
                      </a:r>
                      <a:r>
                        <a:rPr lang="zh-CN" sz="1100" kern="100">
                          <a:effectLst/>
                        </a:rPr>
                        <a: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303200659"/>
                  </a:ext>
                </a:extLst>
              </a:tr>
              <a:tr h="220345">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4,083,715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25,811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4,737,976 / 2,409,103</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064349640"/>
                  </a:ext>
                </a:extLst>
              </a:tr>
              <a:tr h="220345">
                <a:tc>
                  <a:txBody>
                    <a:bodyPr/>
                    <a:lstStyle/>
                    <a:p>
                      <a:pPr>
                        <a:lnSpc>
                          <a:spcPct val="130000"/>
                        </a:lnSpc>
                        <a:spcBef>
                          <a:spcPts val="300"/>
                        </a:spcBef>
                        <a:spcAft>
                          <a:spcPts val="300"/>
                        </a:spcAft>
                      </a:pPr>
                      <a:r>
                        <a:rPr lang="en-US" sz="1100" kern="100" dirty="0">
                          <a:effectLst/>
                        </a:rPr>
                        <a:t>Ethereum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46,663,817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75,389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200,055,306 / 23,975,886</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56634934"/>
                  </a:ext>
                </a:extLst>
              </a:tr>
            </a:tbl>
          </a:graphicData>
        </a:graphic>
      </p:graphicFrame>
      <p:sp>
        <p:nvSpPr>
          <p:cNvPr id="13" name="Rectangle 2">
            <a:extLst>
              <a:ext uri="{FF2B5EF4-FFF2-40B4-BE49-F238E27FC236}">
                <a16:creationId xmlns:a16="http://schemas.microsoft.com/office/drawing/2014/main" id="{0D4E9B59-A04B-6A70-8C32-22BD9C59B106}"/>
              </a:ext>
            </a:extLst>
          </p:cNvPr>
          <p:cNvSpPr>
            <a:spLocks noChangeArrowheads="1"/>
          </p:cNvSpPr>
          <p:nvPr/>
        </p:nvSpPr>
        <p:spPr bwMode="auto">
          <a:xfrm>
            <a:off x="4685197" y="2228797"/>
            <a:ext cx="28216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Transaction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6150" name="图片 35">
            <a:extLst>
              <a:ext uri="{FF2B5EF4-FFF2-40B4-BE49-F238E27FC236}">
                <a16:creationId xmlns:a16="http://schemas.microsoft.com/office/drawing/2014/main" id="{B942363B-5C65-CEAE-756F-11EDAA2D0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77" y="2815531"/>
            <a:ext cx="4139199" cy="35239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图片 36">
            <a:extLst>
              <a:ext uri="{FF2B5EF4-FFF2-40B4-BE49-F238E27FC236}">
                <a16:creationId xmlns:a16="http://schemas.microsoft.com/office/drawing/2014/main" id="{73939174-E1B5-6A5A-DE8A-8BA877EF7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603" y="2823740"/>
            <a:ext cx="4131960" cy="35239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a:extLst>
              <a:ext uri="{FF2B5EF4-FFF2-40B4-BE49-F238E27FC236}">
                <a16:creationId xmlns:a16="http://schemas.microsoft.com/office/drawing/2014/main" id="{F9189763-11B6-C2A6-A074-F09D1AE2DA6E}"/>
              </a:ext>
            </a:extLst>
          </p:cNvPr>
          <p:cNvSpPr>
            <a:spLocks noChangeArrowheads="1"/>
          </p:cNvSpPr>
          <p:nvPr/>
        </p:nvSpPr>
        <p:spPr bwMode="auto">
          <a:xfrm>
            <a:off x="2171700" y="11376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8">
            <a:extLst>
              <a:ext uri="{FF2B5EF4-FFF2-40B4-BE49-F238E27FC236}">
                <a16:creationId xmlns:a16="http://schemas.microsoft.com/office/drawing/2014/main" id="{68D667F4-44B1-A2A9-D06C-CC3C9645CD9B}"/>
              </a:ext>
            </a:extLst>
          </p:cNvPr>
          <p:cNvSpPr>
            <a:spLocks noChangeArrowheads="1"/>
          </p:cNvSpPr>
          <p:nvPr/>
        </p:nvSpPr>
        <p:spPr bwMode="auto">
          <a:xfrm>
            <a:off x="4500852" y="6278885"/>
            <a:ext cx="31902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Mint/Transaction contrast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81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15</a:t>
            </a:fld>
            <a:endParaRPr lang="en-US" dirty="0"/>
          </a:p>
        </p:txBody>
      </p:sp>
      <p:graphicFrame>
        <p:nvGraphicFramePr>
          <p:cNvPr id="14" name="表格 13">
            <a:extLst>
              <a:ext uri="{FF2B5EF4-FFF2-40B4-BE49-F238E27FC236}">
                <a16:creationId xmlns:a16="http://schemas.microsoft.com/office/drawing/2014/main" id="{C05B7F60-ABE0-F528-AE68-AB9E9AEEFB14}"/>
              </a:ext>
            </a:extLst>
          </p:cNvPr>
          <p:cNvGraphicFramePr>
            <a:graphicFrameLocks noGrp="1"/>
          </p:cNvGraphicFramePr>
          <p:nvPr>
            <p:extLst>
              <p:ext uri="{D42A27DB-BD31-4B8C-83A1-F6EECF244321}">
                <p14:modId xmlns:p14="http://schemas.microsoft.com/office/powerpoint/2010/main" val="2526065663"/>
              </p:ext>
            </p:extLst>
          </p:nvPr>
        </p:nvGraphicFramePr>
        <p:xfrm>
          <a:off x="669922" y="1368489"/>
          <a:ext cx="10858501" cy="661035"/>
        </p:xfrm>
        <a:graphic>
          <a:graphicData uri="http://schemas.openxmlformats.org/drawingml/2006/table">
            <a:tbl>
              <a:tblPr firstRow="1" firstCol="1" bandRow="1">
                <a:tableStyleId>{5C22544A-7EE6-4342-B048-85BDC9FD1C3A}</a:tableStyleId>
              </a:tblPr>
              <a:tblGrid>
                <a:gridCol w="1568453">
                  <a:extLst>
                    <a:ext uri="{9D8B030D-6E8A-4147-A177-3AD203B41FA5}">
                      <a16:colId xmlns:a16="http://schemas.microsoft.com/office/drawing/2014/main" val="162356266"/>
                    </a:ext>
                  </a:extLst>
                </a:gridCol>
                <a:gridCol w="2850957">
                  <a:extLst>
                    <a:ext uri="{9D8B030D-6E8A-4147-A177-3AD203B41FA5}">
                      <a16:colId xmlns:a16="http://schemas.microsoft.com/office/drawing/2014/main" val="640039760"/>
                    </a:ext>
                  </a:extLst>
                </a:gridCol>
                <a:gridCol w="2818867">
                  <a:extLst>
                    <a:ext uri="{9D8B030D-6E8A-4147-A177-3AD203B41FA5}">
                      <a16:colId xmlns:a16="http://schemas.microsoft.com/office/drawing/2014/main" val="1521505184"/>
                    </a:ext>
                  </a:extLst>
                </a:gridCol>
                <a:gridCol w="3620224">
                  <a:extLst>
                    <a:ext uri="{9D8B030D-6E8A-4147-A177-3AD203B41FA5}">
                      <a16:colId xmlns:a16="http://schemas.microsoft.com/office/drawing/2014/main" val="3919562029"/>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Average NFTs per Address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Address NFT Share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Herfindahl-Hirschman Index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973850359"/>
                  </a:ext>
                </a:extLst>
              </a:tr>
              <a:tr h="220345">
                <a:tc>
                  <a:txBody>
                    <a:bodyPr/>
                    <a:lstStyle/>
                    <a:p>
                      <a:pPr>
                        <a:lnSpc>
                          <a:spcPct val="130000"/>
                        </a:lnSpc>
                        <a:spcBef>
                          <a:spcPts val="300"/>
                        </a:spcBef>
                        <a:spcAft>
                          <a:spcPts val="300"/>
                        </a:spcAft>
                      </a:pPr>
                      <a:r>
                        <a:rPr lang="en-US" sz="1100" kern="100" dirty="0">
                          <a:effectLst/>
                        </a:rPr>
                        <a:t>Hedera</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3.86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984206157"/>
                  </a:ext>
                </a:extLst>
              </a:tr>
              <a:tr h="220345">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11.72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14.48%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0.0004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249354715"/>
                  </a:ext>
                </a:extLst>
              </a:tr>
            </a:tbl>
          </a:graphicData>
        </a:graphic>
      </p:graphicFrame>
      <p:sp>
        <p:nvSpPr>
          <p:cNvPr id="15" name="Rectangle 3">
            <a:extLst>
              <a:ext uri="{FF2B5EF4-FFF2-40B4-BE49-F238E27FC236}">
                <a16:creationId xmlns:a16="http://schemas.microsoft.com/office/drawing/2014/main" id="{C3E1F243-4B06-2D4C-76B8-592B60F90436}"/>
              </a:ext>
            </a:extLst>
          </p:cNvPr>
          <p:cNvSpPr>
            <a:spLocks noChangeArrowheads="1"/>
          </p:cNvSpPr>
          <p:nvPr/>
        </p:nvSpPr>
        <p:spPr bwMode="auto">
          <a:xfrm>
            <a:off x="4646690" y="2029524"/>
            <a:ext cx="290496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Holding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表格 15">
            <a:extLst>
              <a:ext uri="{FF2B5EF4-FFF2-40B4-BE49-F238E27FC236}">
                <a16:creationId xmlns:a16="http://schemas.microsoft.com/office/drawing/2014/main" id="{1BACA71C-9A54-37F0-A43D-3B8C7BFB0CED}"/>
              </a:ext>
            </a:extLst>
          </p:cNvPr>
          <p:cNvGraphicFramePr>
            <a:graphicFrameLocks noGrp="1"/>
          </p:cNvGraphicFramePr>
          <p:nvPr>
            <p:extLst>
              <p:ext uri="{D42A27DB-BD31-4B8C-83A1-F6EECF244321}">
                <p14:modId xmlns:p14="http://schemas.microsoft.com/office/powerpoint/2010/main" val="3752017036"/>
              </p:ext>
            </p:extLst>
          </p:nvPr>
        </p:nvGraphicFramePr>
        <p:xfrm>
          <a:off x="663575" y="2369314"/>
          <a:ext cx="10864848" cy="597789"/>
        </p:xfrm>
        <a:graphic>
          <a:graphicData uri="http://schemas.openxmlformats.org/drawingml/2006/table">
            <a:tbl>
              <a:tblPr firstRow="1" firstCol="1" bandRow="1">
                <a:tableStyleId>{5C22544A-7EE6-4342-B048-85BDC9FD1C3A}</a:tableStyleId>
              </a:tblPr>
              <a:tblGrid>
                <a:gridCol w="1587499">
                  <a:extLst>
                    <a:ext uri="{9D8B030D-6E8A-4147-A177-3AD203B41FA5}">
                      <a16:colId xmlns:a16="http://schemas.microsoft.com/office/drawing/2014/main" val="2760940696"/>
                    </a:ext>
                  </a:extLst>
                </a:gridCol>
                <a:gridCol w="1804542">
                  <a:extLst>
                    <a:ext uri="{9D8B030D-6E8A-4147-A177-3AD203B41FA5}">
                      <a16:colId xmlns:a16="http://schemas.microsoft.com/office/drawing/2014/main" val="3645317754"/>
                    </a:ext>
                  </a:extLst>
                </a:gridCol>
                <a:gridCol w="1701420">
                  <a:extLst>
                    <a:ext uri="{9D8B030D-6E8A-4147-A177-3AD203B41FA5}">
                      <a16:colId xmlns:a16="http://schemas.microsoft.com/office/drawing/2014/main" val="1775288547"/>
                    </a:ext>
                  </a:extLst>
                </a:gridCol>
                <a:gridCol w="2148971">
                  <a:extLst>
                    <a:ext uri="{9D8B030D-6E8A-4147-A177-3AD203B41FA5}">
                      <a16:colId xmlns:a16="http://schemas.microsoft.com/office/drawing/2014/main" val="1653090729"/>
                    </a:ext>
                  </a:extLst>
                </a:gridCol>
                <a:gridCol w="2103377">
                  <a:extLst>
                    <a:ext uri="{9D8B030D-6E8A-4147-A177-3AD203B41FA5}">
                      <a16:colId xmlns:a16="http://schemas.microsoft.com/office/drawing/2014/main" val="528134567"/>
                    </a:ext>
                  </a:extLst>
                </a:gridCol>
                <a:gridCol w="1519039">
                  <a:extLst>
                    <a:ext uri="{9D8B030D-6E8A-4147-A177-3AD203B41FA5}">
                      <a16:colId xmlns:a16="http://schemas.microsoft.com/office/drawing/2014/main" val="2492352697"/>
                    </a:ext>
                  </a:extLst>
                </a:gridCol>
              </a:tblGrid>
              <a:tr h="0">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a:t>
                      </a:r>
                      <a:r>
                        <a:rPr lang="zh-CN" sz="1100" kern="100">
                          <a:effectLst/>
                        </a:rPr>
                        <a:t>≤</a:t>
                      </a:r>
                      <a:r>
                        <a:rPr lang="en-US" sz="1100" kern="100">
                          <a:effectLst/>
                        </a:rPr>
                        <a:t>num</a:t>
                      </a:r>
                      <a:r>
                        <a:rPr lang="zh-CN" sz="1100" kern="100">
                          <a:effectLst/>
                        </a:rPr>
                        <a:t>≤</a:t>
                      </a: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10&lt; num</a:t>
                      </a:r>
                      <a:r>
                        <a:rPr lang="zh-CN" sz="1100" kern="100">
                          <a:effectLst/>
                        </a:rPr>
                        <a:t>≤</a:t>
                      </a: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100&lt;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6752794"/>
                  </a:ext>
                </a:extLst>
              </a:tr>
              <a:tr h="0">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67.1141%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18.2404%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14.2389%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0.4038%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5232187"/>
                  </a:ext>
                </a:extLst>
              </a:tr>
              <a:tr h="0">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59.7041%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21.5892%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18.0776%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0.6110%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0.0180%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0409078"/>
                  </a:ext>
                </a:extLst>
              </a:tr>
            </a:tbl>
          </a:graphicData>
        </a:graphic>
      </p:graphicFrame>
      <p:sp>
        <p:nvSpPr>
          <p:cNvPr id="17" name="Rectangle 4">
            <a:extLst>
              <a:ext uri="{FF2B5EF4-FFF2-40B4-BE49-F238E27FC236}">
                <a16:creationId xmlns:a16="http://schemas.microsoft.com/office/drawing/2014/main" id="{F7DDF11C-B61C-7D76-5433-888E6BB30ED3}"/>
              </a:ext>
            </a:extLst>
          </p:cNvPr>
          <p:cNvSpPr>
            <a:spLocks noChangeArrowheads="1"/>
          </p:cNvSpPr>
          <p:nvPr/>
        </p:nvSpPr>
        <p:spPr bwMode="auto">
          <a:xfrm>
            <a:off x="4217118" y="2967103"/>
            <a:ext cx="3757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Transaction Count Probability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944539D-F3FF-9A7F-9851-6ECD0CBF4B3A}"/>
              </a:ext>
            </a:extLst>
          </p:cNvPr>
          <p:cNvSpPr>
            <a:spLocks noChangeArrowheads="1"/>
          </p:cNvSpPr>
          <p:nvPr/>
        </p:nvSpPr>
        <p:spPr bwMode="auto">
          <a:xfrm>
            <a:off x="2270125" y="2170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29">
            <a:extLst>
              <a:ext uri="{FF2B5EF4-FFF2-40B4-BE49-F238E27FC236}">
                <a16:creationId xmlns:a16="http://schemas.microsoft.com/office/drawing/2014/main" id="{EC9B9DAF-6B3C-B15D-5693-CE8D08CEA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68" y="3306893"/>
            <a:ext cx="4881563" cy="3151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76F1F56-C14B-33B5-48AD-A7B6EDDD3E70}"/>
              </a:ext>
            </a:extLst>
          </p:cNvPr>
          <p:cNvSpPr>
            <a:spLocks noChangeArrowheads="1"/>
          </p:cNvSpPr>
          <p:nvPr/>
        </p:nvSpPr>
        <p:spPr bwMode="auto">
          <a:xfrm>
            <a:off x="3874078" y="6408770"/>
            <a:ext cx="44438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Single Token Transaction Count Probability</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791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Marketplaces Volume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16</a:t>
            </a:fld>
            <a:endParaRPr lang="en-US" dirty="0"/>
          </a:p>
        </p:txBody>
      </p:sp>
      <p:graphicFrame>
        <p:nvGraphicFramePr>
          <p:cNvPr id="4" name="表格 3">
            <a:extLst>
              <a:ext uri="{FF2B5EF4-FFF2-40B4-BE49-F238E27FC236}">
                <a16:creationId xmlns:a16="http://schemas.microsoft.com/office/drawing/2014/main" id="{187E104E-BA5E-3C0E-65BF-66E62CF6F9F4}"/>
              </a:ext>
            </a:extLst>
          </p:cNvPr>
          <p:cNvGraphicFramePr>
            <a:graphicFrameLocks noGrp="1"/>
          </p:cNvGraphicFramePr>
          <p:nvPr>
            <p:extLst>
              <p:ext uri="{D42A27DB-BD31-4B8C-83A1-F6EECF244321}">
                <p14:modId xmlns:p14="http://schemas.microsoft.com/office/powerpoint/2010/main" val="1829387892"/>
              </p:ext>
            </p:extLst>
          </p:nvPr>
        </p:nvGraphicFramePr>
        <p:xfrm>
          <a:off x="660400" y="1548003"/>
          <a:ext cx="10858499" cy="1021461"/>
        </p:xfrm>
        <a:graphic>
          <a:graphicData uri="http://schemas.openxmlformats.org/drawingml/2006/table">
            <a:tbl>
              <a:tblPr firstRow="1" firstCol="1" bandRow="1">
                <a:tableStyleId>{5C22544A-7EE6-4342-B048-85BDC9FD1C3A}</a:tableStyleId>
              </a:tblPr>
              <a:tblGrid>
                <a:gridCol w="1035050">
                  <a:extLst>
                    <a:ext uri="{9D8B030D-6E8A-4147-A177-3AD203B41FA5}">
                      <a16:colId xmlns:a16="http://schemas.microsoft.com/office/drawing/2014/main" val="116379999"/>
                    </a:ext>
                  </a:extLst>
                </a:gridCol>
                <a:gridCol w="2562225">
                  <a:extLst>
                    <a:ext uri="{9D8B030D-6E8A-4147-A177-3AD203B41FA5}">
                      <a16:colId xmlns:a16="http://schemas.microsoft.com/office/drawing/2014/main" val="3384760687"/>
                    </a:ext>
                  </a:extLst>
                </a:gridCol>
                <a:gridCol w="2238375">
                  <a:extLst>
                    <a:ext uri="{9D8B030D-6E8A-4147-A177-3AD203B41FA5}">
                      <a16:colId xmlns:a16="http://schemas.microsoft.com/office/drawing/2014/main" val="545191767"/>
                    </a:ext>
                  </a:extLst>
                </a:gridCol>
                <a:gridCol w="2524125">
                  <a:extLst>
                    <a:ext uri="{9D8B030D-6E8A-4147-A177-3AD203B41FA5}">
                      <a16:colId xmlns:a16="http://schemas.microsoft.com/office/drawing/2014/main" val="2176450850"/>
                    </a:ext>
                  </a:extLst>
                </a:gridCol>
                <a:gridCol w="1123950">
                  <a:extLst>
                    <a:ext uri="{9D8B030D-6E8A-4147-A177-3AD203B41FA5}">
                      <a16:colId xmlns:a16="http://schemas.microsoft.com/office/drawing/2014/main" val="2055451840"/>
                    </a:ext>
                  </a:extLst>
                </a:gridCol>
                <a:gridCol w="1374774">
                  <a:extLst>
                    <a:ext uri="{9D8B030D-6E8A-4147-A177-3AD203B41FA5}">
                      <a16:colId xmlns:a16="http://schemas.microsoft.com/office/drawing/2014/main" val="739150845"/>
                    </a:ext>
                  </a:extLst>
                </a:gridCol>
              </a:tblGrid>
              <a:tr h="224409">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Market</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altLang="zh-CN" sz="1100" kern="100" dirty="0">
                          <a:effectLst/>
                        </a:rPr>
                        <a:t>Num of Traders</a:t>
                      </a:r>
                      <a:endParaRPr lang="zh-CN" alt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72233006"/>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Zuse Market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136.57k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11.47M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0242489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SentX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63.77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5.18M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2475935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Hash Axis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29.44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23.82k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641.98k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35306716"/>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NFTier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340.44k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75024215"/>
                  </a:ext>
                </a:extLst>
              </a:tr>
            </a:tbl>
          </a:graphicData>
        </a:graphic>
      </p:graphicFrame>
      <p:sp>
        <p:nvSpPr>
          <p:cNvPr id="7" name="Rectangle 1">
            <a:extLst>
              <a:ext uri="{FF2B5EF4-FFF2-40B4-BE49-F238E27FC236}">
                <a16:creationId xmlns:a16="http://schemas.microsoft.com/office/drawing/2014/main" id="{D2B13F57-5E33-5406-3848-BD9F221A4B35}"/>
              </a:ext>
            </a:extLst>
          </p:cNvPr>
          <p:cNvSpPr>
            <a:spLocks noChangeArrowheads="1"/>
          </p:cNvSpPr>
          <p:nvPr/>
        </p:nvSpPr>
        <p:spPr bwMode="auto">
          <a:xfrm>
            <a:off x="4334199" y="2568970"/>
            <a:ext cx="35108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Top 4 Marketplaces by Transaction Volume on the Hedera</a:t>
            </a:r>
          </a:p>
        </p:txBody>
      </p:sp>
      <p:graphicFrame>
        <p:nvGraphicFramePr>
          <p:cNvPr id="9" name="表格 8">
            <a:extLst>
              <a:ext uri="{FF2B5EF4-FFF2-40B4-BE49-F238E27FC236}">
                <a16:creationId xmlns:a16="http://schemas.microsoft.com/office/drawing/2014/main" id="{696CD00F-E574-BD10-178E-7604250D1188}"/>
              </a:ext>
            </a:extLst>
          </p:cNvPr>
          <p:cNvGraphicFramePr>
            <a:graphicFrameLocks noGrp="1"/>
          </p:cNvGraphicFramePr>
          <p:nvPr>
            <p:extLst>
              <p:ext uri="{D42A27DB-BD31-4B8C-83A1-F6EECF244321}">
                <p14:modId xmlns:p14="http://schemas.microsoft.com/office/powerpoint/2010/main" val="3033868902"/>
              </p:ext>
            </p:extLst>
          </p:nvPr>
        </p:nvGraphicFramePr>
        <p:xfrm>
          <a:off x="666751" y="3393630"/>
          <a:ext cx="10858499" cy="2191893"/>
        </p:xfrm>
        <a:graphic>
          <a:graphicData uri="http://schemas.openxmlformats.org/drawingml/2006/table">
            <a:tbl>
              <a:tblPr firstRow="1" firstCol="1" bandRow="1">
                <a:tableStyleId>{5C22544A-7EE6-4342-B048-85BDC9FD1C3A}</a:tableStyleId>
              </a:tblPr>
              <a:tblGrid>
                <a:gridCol w="1031010">
                  <a:extLst>
                    <a:ext uri="{9D8B030D-6E8A-4147-A177-3AD203B41FA5}">
                      <a16:colId xmlns:a16="http://schemas.microsoft.com/office/drawing/2014/main" val="343603353"/>
                    </a:ext>
                  </a:extLst>
                </a:gridCol>
                <a:gridCol w="2566553">
                  <a:extLst>
                    <a:ext uri="{9D8B030D-6E8A-4147-A177-3AD203B41FA5}">
                      <a16:colId xmlns:a16="http://schemas.microsoft.com/office/drawing/2014/main" val="1398183989"/>
                    </a:ext>
                  </a:extLst>
                </a:gridCol>
                <a:gridCol w="2237508">
                  <a:extLst>
                    <a:ext uri="{9D8B030D-6E8A-4147-A177-3AD203B41FA5}">
                      <a16:colId xmlns:a16="http://schemas.microsoft.com/office/drawing/2014/main" val="1909970692"/>
                    </a:ext>
                  </a:extLst>
                </a:gridCol>
                <a:gridCol w="2522682">
                  <a:extLst>
                    <a:ext uri="{9D8B030D-6E8A-4147-A177-3AD203B41FA5}">
                      <a16:colId xmlns:a16="http://schemas.microsoft.com/office/drawing/2014/main" val="1055110517"/>
                    </a:ext>
                  </a:extLst>
                </a:gridCol>
                <a:gridCol w="2500746">
                  <a:extLst>
                    <a:ext uri="{9D8B030D-6E8A-4147-A177-3AD203B41FA5}">
                      <a16:colId xmlns:a16="http://schemas.microsoft.com/office/drawing/2014/main" val="4032836"/>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Market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 of Traders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6017145"/>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OpenSea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967.68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35.84B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1718287"/>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Blur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428.63k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2564149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LooksRare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8770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4.86B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4027122"/>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CryptoPunks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111780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3.38B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567121"/>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X2Y2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679.95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223.05k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7591258"/>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Rarible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893.98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119.57k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311.92M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0176354"/>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SuperRare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13150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244.54M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8641294"/>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Magic Eden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34.24k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238.32M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428334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Foundation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184.03M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2323946"/>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Decentraland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2150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20.95k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166.36M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1047924"/>
                  </a:ext>
                </a:extLst>
              </a:tr>
            </a:tbl>
          </a:graphicData>
        </a:graphic>
      </p:graphicFrame>
      <p:sp>
        <p:nvSpPr>
          <p:cNvPr id="12" name="Rectangle 2">
            <a:extLst>
              <a:ext uri="{FF2B5EF4-FFF2-40B4-BE49-F238E27FC236}">
                <a16:creationId xmlns:a16="http://schemas.microsoft.com/office/drawing/2014/main" id="{A51CDA1B-02AA-0118-F3BE-CDB804FB194E}"/>
              </a:ext>
            </a:extLst>
          </p:cNvPr>
          <p:cNvSpPr>
            <a:spLocks noChangeArrowheads="1"/>
          </p:cNvSpPr>
          <p:nvPr/>
        </p:nvSpPr>
        <p:spPr bwMode="auto">
          <a:xfrm>
            <a:off x="4159415" y="5585523"/>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Top 10 Marketplaces by Transaction Volume on </a:t>
            </a:r>
            <a:r>
              <a:rPr kumimoji="0" lang="en-US" altLang="zh-CN" sz="1100" b="0" i="0" u="none" strike="noStrike" cap="none" normalizeH="0" baseline="0" dirty="0">
                <a:ln>
                  <a:noFill/>
                </a:ln>
                <a:solidFill>
                  <a:srgbClr val="000000"/>
                </a:solidFill>
                <a:effectLst/>
                <a:latin typeface="minorHAnsi" charset="0"/>
                <a:ea typeface="minorHAnsi" charset="0"/>
                <a:cs typeface="等线" panose="02010600030101010101" pitchFamily="2" charset="-122"/>
              </a:rPr>
              <a:t>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BF4FE41B-CD7A-86C3-9D89-BAAEC1D83B31}"/>
              </a:ext>
            </a:extLst>
          </p:cNvPr>
          <p:cNvSpPr txBox="1"/>
          <p:nvPr/>
        </p:nvSpPr>
        <p:spPr>
          <a:xfrm>
            <a:off x="673100" y="6225024"/>
            <a:ext cx="10331450" cy="369332"/>
          </a:xfrm>
          <a:prstGeom prst="rect">
            <a:avLst/>
          </a:prstGeom>
          <a:noFill/>
        </p:spPr>
        <p:txBody>
          <a:bodyPr wrap="square" rtlCol="0">
            <a:spAutoFit/>
          </a:bodyPr>
          <a:lstStyle/>
          <a:p>
            <a:r>
              <a:rPr lang="en-US" altLang="zh-CN" sz="1800" dirty="0">
                <a:effectLst/>
                <a:latin typeface="minorHAnsi"/>
                <a:ea typeface="等线" panose="02010600030101010101" pitchFamily="2" charset="-122"/>
                <a:cs typeface="Times New Roman" panose="02020603050405020304" pitchFamily="18" charset="0"/>
              </a:rPr>
              <a:t>Reference: https://dappradar.com</a:t>
            </a:r>
            <a:endParaRPr lang="en-US" altLang="zh-CN" b="0" i="0" dirty="0">
              <a:solidFill>
                <a:srgbClr val="24292F"/>
              </a:solidFill>
              <a:effectLst/>
              <a:latin typeface="Noto Sans" panose="020B0502040504020204" pitchFamily="34" charset="0"/>
            </a:endParaRPr>
          </a:p>
        </p:txBody>
      </p:sp>
    </p:spTree>
    <p:extLst>
      <p:ext uri="{BB962C8B-B14F-4D97-AF65-F5344CB8AC3E}">
        <p14:creationId xmlns:p14="http://schemas.microsoft.com/office/powerpoint/2010/main" val="103224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a:xfrm>
            <a:off x="6083300" y="2115395"/>
            <a:ext cx="5435600" cy="1371600"/>
          </a:xfrm>
        </p:spPr>
        <p:txBody>
          <a:bodyPr/>
          <a:lstStyle/>
          <a:p>
            <a:r>
              <a:rPr lang="en-US" altLang="zh-CN" dirty="0"/>
              <a:t>Discussion on NFTs and Copyrights</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Hedera Network natively supports NFT royalty fees, which are crucial for incentivizing creators and boosting market activity.</a:t>
            </a:r>
          </a:p>
        </p:txBody>
      </p:sp>
    </p:spTree>
    <p:extLst>
      <p:ext uri="{BB962C8B-B14F-4D97-AF65-F5344CB8AC3E}">
        <p14:creationId xmlns:p14="http://schemas.microsoft.com/office/powerpoint/2010/main" val="210045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18</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8" name="图片 7">
            <a:extLst>
              <a:ext uri="{FF2B5EF4-FFF2-40B4-BE49-F238E27FC236}">
                <a16:creationId xmlns:a16="http://schemas.microsoft.com/office/drawing/2014/main" id="{92F8E8CA-10BF-DF18-8D71-4248CC5FE35C}"/>
              </a:ext>
            </a:extLst>
          </p:cNvPr>
          <p:cNvPicPr>
            <a:picLocks noChangeAspect="1"/>
          </p:cNvPicPr>
          <p:nvPr/>
        </p:nvPicPr>
        <p:blipFill>
          <a:blip r:embed="rId3"/>
          <a:stretch>
            <a:fillRect/>
          </a:stretch>
        </p:blipFill>
        <p:spPr>
          <a:xfrm>
            <a:off x="1649412" y="2619387"/>
            <a:ext cx="8353425" cy="2863281"/>
          </a:xfrm>
          <a:prstGeom prst="rect">
            <a:avLst/>
          </a:prstGeom>
        </p:spPr>
      </p:pic>
      <p:pic>
        <p:nvPicPr>
          <p:cNvPr id="9" name="图片 8">
            <a:extLst>
              <a:ext uri="{FF2B5EF4-FFF2-40B4-BE49-F238E27FC236}">
                <a16:creationId xmlns:a16="http://schemas.microsoft.com/office/drawing/2014/main" id="{34A6BB6A-B257-339F-DE1F-FF8358517682}"/>
              </a:ext>
            </a:extLst>
          </p:cNvPr>
          <p:cNvPicPr>
            <a:picLocks noChangeAspect="1"/>
          </p:cNvPicPr>
          <p:nvPr/>
        </p:nvPicPr>
        <p:blipFill>
          <a:blip r:embed="rId4"/>
          <a:stretch>
            <a:fillRect/>
          </a:stretch>
        </p:blipFill>
        <p:spPr>
          <a:xfrm>
            <a:off x="1649412" y="2330629"/>
            <a:ext cx="6119913" cy="3708594"/>
          </a:xfrm>
          <a:prstGeom prst="rect">
            <a:avLst/>
          </a:prstGeom>
        </p:spPr>
      </p:pic>
    </p:spTree>
    <p:extLst>
      <p:ext uri="{BB962C8B-B14F-4D97-AF65-F5344CB8AC3E}">
        <p14:creationId xmlns:p14="http://schemas.microsoft.com/office/powerpoint/2010/main" val="12878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19</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12" name="图片 11">
            <a:extLst>
              <a:ext uri="{FF2B5EF4-FFF2-40B4-BE49-F238E27FC236}">
                <a16:creationId xmlns:a16="http://schemas.microsoft.com/office/drawing/2014/main" id="{73D39D4B-E86A-CABD-0A9C-21362ECBB917}"/>
              </a:ext>
            </a:extLst>
          </p:cNvPr>
          <p:cNvPicPr>
            <a:picLocks noChangeAspect="1"/>
          </p:cNvPicPr>
          <p:nvPr/>
        </p:nvPicPr>
        <p:blipFill>
          <a:blip r:embed="rId3"/>
          <a:stretch>
            <a:fillRect/>
          </a:stretch>
        </p:blipFill>
        <p:spPr>
          <a:xfrm>
            <a:off x="1339703" y="2330629"/>
            <a:ext cx="8972843" cy="4480424"/>
          </a:xfrm>
          <a:prstGeom prst="rect">
            <a:avLst/>
          </a:prstGeom>
        </p:spPr>
      </p:pic>
    </p:spTree>
    <p:extLst>
      <p:ext uri="{BB962C8B-B14F-4D97-AF65-F5344CB8AC3E}">
        <p14:creationId xmlns:p14="http://schemas.microsoft.com/office/powerpoint/2010/main" val="62936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lstStyle/>
          <a:p>
            <a:r>
              <a:rPr lang="en-US" dirty="0"/>
              <a:t>Stage</a:t>
            </a:r>
          </a:p>
        </p:txBody>
      </p:sp>
      <p:sp>
        <p:nvSpPr>
          <p:cNvPr id="3" name="Content Placeholder 2">
            <a:extLst>
              <a:ext uri="{FF2B5EF4-FFF2-40B4-BE49-F238E27FC236}">
                <a16:creationId xmlns:a16="http://schemas.microsoft.com/office/drawing/2014/main" id="{94C7ACB6-4040-4F8E-DAE4-CD916FCA3B1A}"/>
              </a:ext>
            </a:extLst>
          </p:cNvPr>
          <p:cNvSpPr>
            <a:spLocks noGrp="1"/>
          </p:cNvSpPr>
          <p:nvPr>
            <p:ph sz="quarter" idx="1"/>
          </p:nvPr>
        </p:nvSpPr>
        <p:spPr>
          <a:xfrm>
            <a:off x="3745078" y="1500188"/>
            <a:ext cx="7773821" cy="4633912"/>
          </a:xfrm>
        </p:spPr>
        <p:txBody>
          <a:bodyPr/>
          <a:lstStyle/>
          <a:p>
            <a:r>
              <a:rPr lang="en-US" dirty="0"/>
              <a:t>Hedera Network Overview</a:t>
            </a:r>
          </a:p>
          <a:p>
            <a:r>
              <a:rPr lang="en-US" dirty="0"/>
              <a:t>Hedera NFT Market Data Analysis</a:t>
            </a:r>
          </a:p>
          <a:p>
            <a:r>
              <a:rPr lang="en-US" dirty="0"/>
              <a:t>Royalty Fees For Hedera NFT</a:t>
            </a:r>
          </a:p>
          <a:p>
            <a:r>
              <a:rPr lang="en-US" dirty="0"/>
              <a:t>Data Processing for Hedera </a:t>
            </a:r>
            <a:r>
              <a:rPr lang="en-US" altLang="zh-CN" dirty="0"/>
              <a:t>Network and</a:t>
            </a:r>
            <a:r>
              <a:rPr lang="en-US" dirty="0"/>
              <a:t> NFT Market</a:t>
            </a:r>
          </a:p>
          <a:p>
            <a:r>
              <a:rPr lang="zh-CN" altLang="en-US" dirty="0"/>
              <a:t>还有啥</a:t>
            </a:r>
            <a:endParaRPr lang="en-US" altLang="zh-CN" dirty="0"/>
          </a:p>
          <a:p>
            <a:r>
              <a:rPr lang="zh-CN" altLang="en-US" dirty="0"/>
              <a:t>还有啥</a:t>
            </a:r>
            <a:endParaRPr lang="en-US" dirty="0"/>
          </a:p>
        </p:txBody>
      </p:sp>
      <p:sp>
        <p:nvSpPr>
          <p:cNvPr id="4" name="Slide Number Placeholder 3">
            <a:extLst>
              <a:ext uri="{FF2B5EF4-FFF2-40B4-BE49-F238E27FC236}">
                <a16:creationId xmlns:a16="http://schemas.microsoft.com/office/drawing/2014/main" id="{9C40017B-9BDF-5D77-335B-2FE0EAEE92E6}"/>
              </a:ext>
            </a:extLst>
          </p:cNvPr>
          <p:cNvSpPr>
            <a:spLocks noGrp="1"/>
          </p:cNvSpPr>
          <p:nvPr>
            <p:ph type="sldNum" sz="quarter" idx="12"/>
          </p:nvPr>
        </p:nvSpPr>
        <p:spPr/>
        <p:txBody>
          <a:bodyPr/>
          <a:lstStyle/>
          <a:p>
            <a:fld id="{C8BB1146-E542-4D4E-B8E9-6919A11DDD48}" type="slidenum">
              <a:rPr lang="en-US" smtClean="0"/>
              <a:pPr/>
              <a:t>2</a:t>
            </a:fld>
            <a:endParaRPr lang="en-US" dirty="0"/>
          </a:p>
        </p:txBody>
      </p:sp>
    </p:spTree>
    <p:extLst>
      <p:ext uri="{BB962C8B-B14F-4D97-AF65-F5344CB8AC3E}">
        <p14:creationId xmlns:p14="http://schemas.microsoft.com/office/powerpoint/2010/main" val="33617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a:t>
            </a:r>
            <a:r>
              <a:rPr lang="en-US" altLang="zh-CN" dirty="0"/>
              <a:t>Design </a:t>
            </a:r>
            <a:r>
              <a:rPr lang="en-US" dirty="0"/>
              <a:t>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20</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pic>
        <p:nvPicPr>
          <p:cNvPr id="4" name="图片 3">
            <a:extLst>
              <a:ext uri="{FF2B5EF4-FFF2-40B4-BE49-F238E27FC236}">
                <a16:creationId xmlns:a16="http://schemas.microsoft.com/office/drawing/2014/main" id="{36D67C66-CE1E-2AC9-7737-953EB1B83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054" y="2045479"/>
            <a:ext cx="7980142" cy="4812521"/>
          </a:xfrm>
          <a:prstGeom prst="rect">
            <a:avLst/>
          </a:prstGeom>
        </p:spPr>
      </p:pic>
      <p:sp>
        <p:nvSpPr>
          <p:cNvPr id="5" name="箭头: 右 4">
            <a:extLst>
              <a:ext uri="{FF2B5EF4-FFF2-40B4-BE49-F238E27FC236}">
                <a16:creationId xmlns:a16="http://schemas.microsoft.com/office/drawing/2014/main" id="{F5E9AB00-B3BD-26A2-2FC4-90730FAC55B2}"/>
              </a:ext>
            </a:extLst>
          </p:cNvPr>
          <p:cNvSpPr/>
          <p:nvPr/>
        </p:nvSpPr>
        <p:spPr>
          <a:xfrm>
            <a:off x="4358866" y="3733036"/>
            <a:ext cx="1282615" cy="498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4D84F37-37E2-506C-5DFB-70D98465D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976" y="2081411"/>
            <a:ext cx="2506569" cy="4743914"/>
          </a:xfrm>
          <a:prstGeom prst="rect">
            <a:avLst/>
          </a:prstGeom>
        </p:spPr>
      </p:pic>
      <p:pic>
        <p:nvPicPr>
          <p:cNvPr id="8" name="图片 7">
            <a:extLst>
              <a:ext uri="{FF2B5EF4-FFF2-40B4-BE49-F238E27FC236}">
                <a16:creationId xmlns:a16="http://schemas.microsoft.com/office/drawing/2014/main" id="{C06860F8-6712-E50A-F4D8-CCA060367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023" y="2070327"/>
            <a:ext cx="2506569" cy="4740556"/>
          </a:xfrm>
          <a:prstGeom prst="rect">
            <a:avLst/>
          </a:prstGeom>
        </p:spPr>
      </p:pic>
      <p:pic>
        <p:nvPicPr>
          <p:cNvPr id="9" name="图片 8">
            <a:extLst>
              <a:ext uri="{FF2B5EF4-FFF2-40B4-BE49-F238E27FC236}">
                <a16:creationId xmlns:a16="http://schemas.microsoft.com/office/drawing/2014/main" id="{BB128D34-A6A1-55B8-8919-84C771BC1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032" y="2045479"/>
            <a:ext cx="2525568" cy="4776486"/>
          </a:xfrm>
          <a:prstGeom prst="rect">
            <a:avLst/>
          </a:prstGeom>
        </p:spPr>
      </p:pic>
      <p:pic>
        <p:nvPicPr>
          <p:cNvPr id="13" name="图片 12">
            <a:extLst>
              <a:ext uri="{FF2B5EF4-FFF2-40B4-BE49-F238E27FC236}">
                <a16:creationId xmlns:a16="http://schemas.microsoft.com/office/drawing/2014/main" id="{84D79469-78F8-3ECD-A0CF-FBB5AAB15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581" y="2097812"/>
            <a:ext cx="3016445" cy="3900169"/>
          </a:xfrm>
          <a:prstGeom prst="rect">
            <a:avLst/>
          </a:prstGeom>
        </p:spPr>
      </p:pic>
      <p:pic>
        <p:nvPicPr>
          <p:cNvPr id="14" name="图片 13">
            <a:extLst>
              <a:ext uri="{FF2B5EF4-FFF2-40B4-BE49-F238E27FC236}">
                <a16:creationId xmlns:a16="http://schemas.microsoft.com/office/drawing/2014/main" id="{AB81A48F-B03A-871F-D77E-B176EC85F5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4824" y="2080728"/>
            <a:ext cx="2975051" cy="3887323"/>
          </a:xfrm>
          <a:prstGeom prst="rect">
            <a:avLst/>
          </a:prstGeom>
        </p:spPr>
      </p:pic>
      <p:pic>
        <p:nvPicPr>
          <p:cNvPr id="15" name="图片 14">
            <a:extLst>
              <a:ext uri="{FF2B5EF4-FFF2-40B4-BE49-F238E27FC236}">
                <a16:creationId xmlns:a16="http://schemas.microsoft.com/office/drawing/2014/main" id="{7085EB01-0A70-E478-B2F7-52802BB751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9773" y="2080729"/>
            <a:ext cx="2975051" cy="3887322"/>
          </a:xfrm>
          <a:prstGeom prst="rect">
            <a:avLst/>
          </a:prstGeom>
        </p:spPr>
      </p:pic>
    </p:spTree>
    <p:extLst>
      <p:ext uri="{BB962C8B-B14F-4D97-AF65-F5344CB8AC3E}">
        <p14:creationId xmlns:p14="http://schemas.microsoft.com/office/powerpoint/2010/main" val="11939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21</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sp>
        <p:nvSpPr>
          <p:cNvPr id="10" name="矩形 9">
            <a:extLst>
              <a:ext uri="{FF2B5EF4-FFF2-40B4-BE49-F238E27FC236}">
                <a16:creationId xmlns:a16="http://schemas.microsoft.com/office/drawing/2014/main" id="{BD657EC8-543C-EA43-B425-C019D5B7FB18}"/>
              </a:ext>
            </a:extLst>
          </p:cNvPr>
          <p:cNvSpPr/>
          <p:nvPr/>
        </p:nvSpPr>
        <p:spPr>
          <a:xfrm>
            <a:off x="136191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36970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AI platform</a:t>
            </a:r>
            <a:endParaRPr lang="zh-CN" altLang="en-US" dirty="0"/>
          </a:p>
        </p:txBody>
      </p:sp>
      <p:sp>
        <p:nvSpPr>
          <p:cNvPr id="16" name="矩形 15">
            <a:extLst>
              <a:ext uri="{FF2B5EF4-FFF2-40B4-BE49-F238E27FC236}">
                <a16:creationId xmlns:a16="http://schemas.microsoft.com/office/drawing/2014/main" id="{5BB39641-9648-20CB-F36D-31E72648A2DD}"/>
              </a:ext>
            </a:extLst>
          </p:cNvPr>
          <p:cNvSpPr/>
          <p:nvPr/>
        </p:nvSpPr>
        <p:spPr>
          <a:xfrm>
            <a:off x="6142659" y="2986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Blockchain</a:t>
            </a:r>
          </a:p>
          <a:p>
            <a:pPr algn="ctr"/>
            <a:r>
              <a:rPr lang="en-US" altLang="zh-CN" dirty="0"/>
              <a:t>Token</a:t>
            </a:r>
            <a:endParaRPr lang="zh-CN" altLang="en-US" dirty="0"/>
          </a:p>
        </p:txBody>
      </p:sp>
      <p:sp>
        <p:nvSpPr>
          <p:cNvPr id="17" name="矩形 16">
            <a:extLst>
              <a:ext uri="{FF2B5EF4-FFF2-40B4-BE49-F238E27FC236}">
                <a16:creationId xmlns:a16="http://schemas.microsoft.com/office/drawing/2014/main" id="{192A045D-1D6B-1228-6F14-9D574C94C107}"/>
              </a:ext>
            </a:extLst>
          </p:cNvPr>
          <p:cNvSpPr/>
          <p:nvPr/>
        </p:nvSpPr>
        <p:spPr>
          <a:xfrm>
            <a:off x="6142659" y="4907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Product</a:t>
            </a:r>
          </a:p>
          <a:p>
            <a:pPr algn="ctr"/>
            <a:r>
              <a:rPr lang="en-US" altLang="zh-CN" dirty="0"/>
              <a:t>Factory</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86913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652830" y="4113065"/>
            <a:ext cx="1044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A38868-DAF1-B82F-94C7-710ED55B3BA6}"/>
              </a:ext>
            </a:extLst>
          </p:cNvPr>
          <p:cNvCxnSpPr>
            <a:stCxn id="12" idx="3"/>
            <a:endCxn id="16" idx="1"/>
          </p:cNvCxnSpPr>
          <p:nvPr/>
        </p:nvCxnSpPr>
        <p:spPr>
          <a:xfrm flipV="1">
            <a:off x="4987941" y="3271160"/>
            <a:ext cx="1154718"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stCxn id="12" idx="3"/>
            <a:endCxn id="17" idx="1"/>
          </p:cNvCxnSpPr>
          <p:nvPr/>
        </p:nvCxnSpPr>
        <p:spPr>
          <a:xfrm>
            <a:off x="4987941" y="4113065"/>
            <a:ext cx="1154718"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EE8524B-AB5B-2DDB-24A8-46CC71A9C309}"/>
              </a:ext>
            </a:extLst>
          </p:cNvPr>
          <p:cNvCxnSpPr>
            <a:stCxn id="16" idx="3"/>
            <a:endCxn id="18" idx="1"/>
          </p:cNvCxnSpPr>
          <p:nvPr/>
        </p:nvCxnSpPr>
        <p:spPr>
          <a:xfrm>
            <a:off x="7433577" y="3271160"/>
            <a:ext cx="1257746"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stCxn id="17" idx="3"/>
            <a:endCxn id="18" idx="1"/>
          </p:cNvCxnSpPr>
          <p:nvPr/>
        </p:nvCxnSpPr>
        <p:spPr>
          <a:xfrm flipV="1">
            <a:off x="7433577" y="4113065"/>
            <a:ext cx="1257746"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249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Real-World Asset (RWA) Tokenization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22</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Benefits of RWA Tokenization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Increased Liquidity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Fractional Ownership</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Transparency and Security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Reduced Transaction Costs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Global Market Access</a:t>
            </a:r>
          </a:p>
        </p:txBody>
      </p:sp>
      <p:sp>
        <p:nvSpPr>
          <p:cNvPr id="10" name="文本框 9">
            <a:extLst>
              <a:ext uri="{FF2B5EF4-FFF2-40B4-BE49-F238E27FC236}">
                <a16:creationId xmlns:a16="http://schemas.microsoft.com/office/drawing/2014/main" id="{82A4CF39-6002-942C-BE2E-89F47235F896}"/>
              </a:ext>
            </a:extLst>
          </p:cNvPr>
          <p:cNvSpPr txBox="1"/>
          <p:nvPr/>
        </p:nvSpPr>
        <p:spPr>
          <a:xfrm>
            <a:off x="660400" y="34290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How RWA Tokenization Works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Asset Identification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Valuation and Legal Compliance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Token Issuance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Market Placement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Trading</a:t>
            </a:r>
          </a:p>
        </p:txBody>
      </p:sp>
      <p:sp>
        <p:nvSpPr>
          <p:cNvPr id="12" name="矩形 11">
            <a:extLst>
              <a:ext uri="{FF2B5EF4-FFF2-40B4-BE49-F238E27FC236}">
                <a16:creationId xmlns:a16="http://schemas.microsoft.com/office/drawing/2014/main" id="{E7C08237-06AC-3363-01AF-E542DAB2948E}"/>
              </a:ext>
            </a:extLst>
          </p:cNvPr>
          <p:cNvSpPr/>
          <p:nvPr/>
        </p:nvSpPr>
        <p:spPr>
          <a:xfrm>
            <a:off x="6814489" y="1467936"/>
            <a:ext cx="141510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Asset</a:t>
            </a:r>
            <a:endParaRPr lang="zh-CN" altLang="en-US" dirty="0"/>
          </a:p>
        </p:txBody>
      </p:sp>
      <p:cxnSp>
        <p:nvCxnSpPr>
          <p:cNvPr id="14" name="直接箭头连接符 13">
            <a:extLst>
              <a:ext uri="{FF2B5EF4-FFF2-40B4-BE49-F238E27FC236}">
                <a16:creationId xmlns:a16="http://schemas.microsoft.com/office/drawing/2014/main" id="{7994933A-AC47-A085-C739-0B17A3CCE05D}"/>
              </a:ext>
            </a:extLst>
          </p:cNvPr>
          <p:cNvCxnSpPr/>
          <p:nvPr/>
        </p:nvCxnSpPr>
        <p:spPr>
          <a:xfrm>
            <a:off x="7522040" y="2249439"/>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5086107-63C7-9E75-9FE3-D40D56154BEA}"/>
              </a:ext>
            </a:extLst>
          </p:cNvPr>
          <p:cNvSpPr/>
          <p:nvPr/>
        </p:nvSpPr>
        <p:spPr>
          <a:xfrm>
            <a:off x="6822173" y="3161625"/>
            <a:ext cx="140742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Token</a:t>
            </a:r>
            <a:endParaRPr lang="zh-CN" altLang="en-US" dirty="0"/>
          </a:p>
        </p:txBody>
      </p:sp>
      <p:cxnSp>
        <p:nvCxnSpPr>
          <p:cNvPr id="16" name="直接箭头连接符 15">
            <a:extLst>
              <a:ext uri="{FF2B5EF4-FFF2-40B4-BE49-F238E27FC236}">
                <a16:creationId xmlns:a16="http://schemas.microsoft.com/office/drawing/2014/main" id="{DCD6708A-4A55-B231-D7A9-DD6C5B04DD8F}"/>
              </a:ext>
            </a:extLst>
          </p:cNvPr>
          <p:cNvCxnSpPr/>
          <p:nvPr/>
        </p:nvCxnSpPr>
        <p:spPr>
          <a:xfrm>
            <a:off x="7522040" y="4020857"/>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4C2C701-B665-7729-5778-27C4279A227A}"/>
              </a:ext>
            </a:extLst>
          </p:cNvPr>
          <p:cNvSpPr/>
          <p:nvPr/>
        </p:nvSpPr>
        <p:spPr>
          <a:xfrm>
            <a:off x="6814489" y="4933263"/>
            <a:ext cx="1415109"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Transaction</a:t>
            </a:r>
            <a:endParaRPr lang="zh-CN" altLang="en-US" dirty="0"/>
          </a:p>
        </p:txBody>
      </p:sp>
    </p:spTree>
    <p:extLst>
      <p:ext uri="{BB962C8B-B14F-4D97-AF65-F5344CB8AC3E}">
        <p14:creationId xmlns:p14="http://schemas.microsoft.com/office/powerpoint/2010/main" val="2076147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38250-C994-50C6-3066-0C0A1091ACC6}"/>
              </a:ext>
            </a:extLst>
          </p:cNvPr>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pic>
        <p:nvPicPr>
          <p:cNvPr id="10" name="图片 9">
            <a:extLst>
              <a:ext uri="{FF2B5EF4-FFF2-40B4-BE49-F238E27FC236}">
                <a16:creationId xmlns:a16="http://schemas.microsoft.com/office/drawing/2014/main" id="{59FC4CF2-2978-9F0B-EC53-0CE75D194B92}"/>
              </a:ext>
            </a:extLst>
          </p:cNvPr>
          <p:cNvPicPr>
            <a:picLocks noChangeAspect="1"/>
          </p:cNvPicPr>
          <p:nvPr/>
        </p:nvPicPr>
        <p:blipFill>
          <a:blip r:embed="rId3"/>
          <a:stretch>
            <a:fillRect/>
          </a:stretch>
        </p:blipFill>
        <p:spPr>
          <a:xfrm>
            <a:off x="277568" y="1328192"/>
            <a:ext cx="11830826" cy="5591745"/>
          </a:xfrm>
          <a:prstGeom prst="rect">
            <a:avLst/>
          </a:prstGeom>
        </p:spPr>
      </p:pic>
    </p:spTree>
    <p:extLst>
      <p:ext uri="{BB962C8B-B14F-4D97-AF65-F5344CB8AC3E}">
        <p14:creationId xmlns:p14="http://schemas.microsoft.com/office/powerpoint/2010/main" val="259788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How to collect data information</a:t>
            </a:r>
          </a:p>
          <a:p>
            <a:r>
              <a:rPr lang="en-US" altLang="zh-CN" sz="2400" dirty="0"/>
              <a:t>Data structure comparison</a:t>
            </a:r>
          </a:p>
          <a:p>
            <a:r>
              <a:rPr lang="en-US" altLang="zh-CN" sz="2400" dirty="0"/>
              <a:t>Result overview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4294967295"/>
          </p:nvPr>
        </p:nvSpPr>
        <p:spPr>
          <a:xfrm>
            <a:off x="8534400" y="6410325"/>
            <a:ext cx="3657600" cy="273050"/>
          </a:xfrm>
        </p:spPr>
        <p:txBody>
          <a:bodyPr/>
          <a:lstStyle/>
          <a:p>
            <a:fld id="{C8BB1146-E542-4D4E-B8E9-6919A11DDD48}" type="slidenum">
              <a:rPr lang="en-US" smtClean="0"/>
              <a:pPr/>
              <a:t>25</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a:extLst>
              <a:ext uri="{FF2B5EF4-FFF2-40B4-BE49-F238E27FC236}">
                <a16:creationId xmlns:a16="http://schemas.microsoft.com/office/drawing/2014/main" id="{65026217-B0E8-EFD0-3787-1CD8F88992D1}"/>
              </a:ext>
            </a:extLst>
          </p:cNvPr>
          <p:cNvPicPr>
            <a:picLocks noChangeAspect="1"/>
          </p:cNvPicPr>
          <p:nvPr/>
        </p:nvPicPr>
        <p:blipFill>
          <a:blip r:embed="rId3"/>
          <a:stretch>
            <a:fillRect/>
          </a:stretch>
        </p:blipFill>
        <p:spPr>
          <a:xfrm>
            <a:off x="855194" y="1236254"/>
            <a:ext cx="10179004" cy="5548555"/>
          </a:xfrm>
          <a:prstGeom prst="rect">
            <a:avLst/>
          </a:prstGeom>
        </p:spPr>
      </p:pic>
    </p:spTree>
    <p:extLst>
      <p:ext uri="{BB962C8B-B14F-4D97-AF65-F5344CB8AC3E}">
        <p14:creationId xmlns:p14="http://schemas.microsoft.com/office/powerpoint/2010/main" val="1923330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26</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a:extLst>
              <a:ext uri="{FF2B5EF4-FFF2-40B4-BE49-F238E27FC236}">
                <a16:creationId xmlns:a16="http://schemas.microsoft.com/office/drawing/2014/main" id="{AC1FB1A0-F2C7-3923-23DB-D331D4DA0B58}"/>
              </a:ext>
            </a:extLst>
          </p:cNvPr>
          <p:cNvPicPr>
            <a:picLocks noChangeAspect="1"/>
          </p:cNvPicPr>
          <p:nvPr/>
        </p:nvPicPr>
        <p:blipFill>
          <a:blip r:embed="rId3"/>
          <a:stretch>
            <a:fillRect/>
          </a:stretch>
        </p:blipFill>
        <p:spPr>
          <a:xfrm>
            <a:off x="813359" y="2632347"/>
            <a:ext cx="5488766" cy="2925919"/>
          </a:xfrm>
          <a:prstGeom prst="rect">
            <a:avLst/>
          </a:prstGeom>
        </p:spPr>
      </p:pic>
      <p:pic>
        <p:nvPicPr>
          <p:cNvPr id="8" name="图片 7">
            <a:extLst>
              <a:ext uri="{FF2B5EF4-FFF2-40B4-BE49-F238E27FC236}">
                <a16:creationId xmlns:a16="http://schemas.microsoft.com/office/drawing/2014/main" id="{B9195DAE-1F2A-E276-C034-37E52CEDDDF1}"/>
              </a:ext>
            </a:extLst>
          </p:cNvPr>
          <p:cNvPicPr>
            <a:picLocks noChangeAspect="1"/>
          </p:cNvPicPr>
          <p:nvPr/>
        </p:nvPicPr>
        <p:blipFill>
          <a:blip r:embed="rId4"/>
          <a:stretch>
            <a:fillRect/>
          </a:stretch>
        </p:blipFill>
        <p:spPr>
          <a:xfrm>
            <a:off x="6622875" y="2797613"/>
            <a:ext cx="5111926" cy="2625725"/>
          </a:xfrm>
          <a:prstGeom prst="rect">
            <a:avLst/>
          </a:prstGeom>
        </p:spPr>
      </p:pic>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b</a:t>
            </a:r>
            <a:r>
              <a:rPr lang="en-US" altLang="en-US" dirty="0" err="1">
                <a:solidFill>
                  <a:srgbClr val="000000"/>
                </a:solidFill>
                <a:latin typeface="微软雅黑"/>
                <a:ea typeface="微软雅黑"/>
              </a:rPr>
              <a:t>ase</a:t>
            </a:r>
            <a:r>
              <a:rPr lang="en-US" altLang="en-US" dirty="0">
                <a:solidFill>
                  <a:srgbClr val="000000"/>
                </a:solidFill>
                <a:latin typeface="微软雅黑"/>
                <a:ea typeface="微软雅黑"/>
              </a:rPr>
              <a:t> </a:t>
            </a:r>
            <a:r>
              <a:rPr lang="en-US" altLang="en-US" dirty="0" err="1">
                <a:solidFill>
                  <a:srgbClr val="000000"/>
                </a:solidFill>
                <a:latin typeface="微软雅黑"/>
                <a:ea typeface="微软雅黑"/>
              </a:rPr>
              <a:t>url</a:t>
            </a:r>
            <a:r>
              <a:rPr kumimoji="0" lang="en-US" altLang="en-US" sz="1800" b="0" i="0" u="none" strike="noStrike" kern="1200" cap="none" spc="0" normalizeH="0" baseline="0" noProof="0" dirty="0">
                <a:ln>
                  <a:noFill/>
                </a:ln>
                <a:solidFill>
                  <a:srgbClr val="000000"/>
                </a:solidFill>
                <a:effectLst/>
                <a:uLnTx/>
                <a:uFillTx/>
                <a:latin typeface="微软雅黑"/>
                <a:ea typeface="微软雅黑"/>
              </a:rPr>
              <a:t> </a:t>
            </a:r>
          </a:p>
        </p:txBody>
      </p:sp>
      <p:sp>
        <p:nvSpPr>
          <p:cNvPr id="10" name="文本框 9">
            <a:extLst>
              <a:ext uri="{FF2B5EF4-FFF2-40B4-BE49-F238E27FC236}">
                <a16:creationId xmlns:a16="http://schemas.microsoft.com/office/drawing/2014/main" id="{B5871DA7-1146-5322-A5D4-7D99DD195987}"/>
              </a:ext>
            </a:extLst>
          </p:cNvPr>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a:t>
            </a:r>
            <a:r>
              <a:rPr kumimoji="0" lang="en-US" altLang="zh-CN" sz="1800" b="0" i="0" u="none" strike="noStrike" kern="1200" cap="none" spc="0" normalizeH="0" baseline="0" noProof="0" dirty="0">
                <a:ln>
                  <a:noFill/>
                </a:ln>
                <a:solidFill>
                  <a:srgbClr val="000000"/>
                </a:solidFill>
                <a:effectLst/>
                <a:uLnTx/>
                <a:uFillTx/>
                <a:latin typeface="微软雅黑"/>
                <a:ea typeface="微软雅黑"/>
              </a:rPr>
              <a:t>Sub </a:t>
            </a:r>
            <a:r>
              <a:rPr kumimoji="0" lang="en-US" altLang="zh-CN" sz="1800" b="0" i="0" u="none" strike="noStrike" kern="1200" cap="none" spc="0" normalizeH="0" baseline="0" noProof="0" dirty="0" err="1">
                <a:ln>
                  <a:noFill/>
                </a:ln>
                <a:solidFill>
                  <a:srgbClr val="000000"/>
                </a:solidFill>
                <a:effectLst/>
                <a:uLnTx/>
                <a:uFillTx/>
                <a:latin typeface="微软雅黑"/>
                <a:ea typeface="微软雅黑"/>
              </a:rPr>
              <a:t>url</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val="137356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27</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5" name="图片 4">
            <a:extLst>
              <a:ext uri="{FF2B5EF4-FFF2-40B4-BE49-F238E27FC236}">
                <a16:creationId xmlns:a16="http://schemas.microsoft.com/office/drawing/2014/main" id="{92FDDDEB-FFC2-9110-021F-BB75E1968BF0}"/>
              </a:ext>
            </a:extLst>
          </p:cNvPr>
          <p:cNvPicPr>
            <a:picLocks noChangeAspect="1"/>
          </p:cNvPicPr>
          <p:nvPr/>
        </p:nvPicPr>
        <p:blipFill>
          <a:blip r:embed="rId3"/>
          <a:stretch>
            <a:fillRect/>
          </a:stretch>
        </p:blipFill>
        <p:spPr>
          <a:xfrm>
            <a:off x="660400" y="1644994"/>
            <a:ext cx="8430266" cy="5039016"/>
          </a:xfrm>
          <a:prstGeom prst="rect">
            <a:avLst/>
          </a:prstGeom>
        </p:spPr>
      </p:pic>
      <p:sp>
        <p:nvSpPr>
          <p:cNvPr id="4" name="文本框 3">
            <a:extLst>
              <a:ext uri="{FF2B5EF4-FFF2-40B4-BE49-F238E27FC236}">
                <a16:creationId xmlns:a16="http://schemas.microsoft.com/office/drawing/2014/main" id="{9B14163D-C681-DCE1-D7CF-267F134282C7}"/>
              </a:ext>
            </a:extLst>
          </p:cNvPr>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extLst>
      <p:ext uri="{BB962C8B-B14F-4D97-AF65-F5344CB8AC3E}">
        <p14:creationId xmlns:p14="http://schemas.microsoft.com/office/powerpoint/2010/main" val="181190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28</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8" name="图片 7">
            <a:extLst>
              <a:ext uri="{FF2B5EF4-FFF2-40B4-BE49-F238E27FC236}">
                <a16:creationId xmlns:a16="http://schemas.microsoft.com/office/drawing/2014/main" id="{26F89361-0DA7-618D-2289-E252B399E5A5}"/>
              </a:ext>
            </a:extLst>
          </p:cNvPr>
          <p:cNvPicPr>
            <a:picLocks noChangeAspect="1"/>
          </p:cNvPicPr>
          <p:nvPr/>
        </p:nvPicPr>
        <p:blipFill>
          <a:blip r:embed="rId3"/>
          <a:stretch>
            <a:fillRect/>
          </a:stretch>
        </p:blipFill>
        <p:spPr>
          <a:xfrm>
            <a:off x="171039" y="1806536"/>
            <a:ext cx="9708791" cy="4653846"/>
          </a:xfrm>
          <a:prstGeom prst="rect">
            <a:avLst/>
          </a:prstGeom>
        </p:spPr>
      </p:pic>
      <p:sp>
        <p:nvSpPr>
          <p:cNvPr id="10" name="文本框 9">
            <a:extLst>
              <a:ext uri="{FF2B5EF4-FFF2-40B4-BE49-F238E27FC236}">
                <a16:creationId xmlns:a16="http://schemas.microsoft.com/office/drawing/2014/main" id="{50E5F39A-6013-C833-7F16-5040F261AE36}"/>
              </a:ext>
            </a:extLst>
          </p:cNvPr>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extLst>
      <p:ext uri="{BB962C8B-B14F-4D97-AF65-F5344CB8AC3E}">
        <p14:creationId xmlns:p14="http://schemas.microsoft.com/office/powerpoint/2010/main" val="257935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29</a:t>
            </a:fld>
            <a:endParaRPr lang="en-US"/>
          </a:p>
        </p:txBody>
      </p:sp>
      <p:sp>
        <p:nvSpPr>
          <p:cNvPr id="10" name="Slide Number Placeholder 2">
            <a:extLst>
              <a:ext uri="{FF2B5EF4-FFF2-40B4-BE49-F238E27FC236}">
                <a16:creationId xmlns:a16="http://schemas.microsoft.com/office/drawing/2014/main" id="{26CBB553-3A30-3E7D-63D1-B83CF92882D5}"/>
              </a:ext>
            </a:extLst>
          </p:cNvPr>
          <p:cNvSpPr txBox="1">
            <a:spLocks/>
          </p:cNvSpPr>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a:extLst>
              <a:ext uri="{FF2B5EF4-FFF2-40B4-BE49-F238E27FC236}">
                <a16:creationId xmlns:a16="http://schemas.microsoft.com/office/drawing/2014/main" id="{126FA097-722C-4E40-9472-6E4366FE6644}"/>
              </a:ext>
            </a:extLst>
          </p:cNvPr>
          <p:cNvPicPr>
            <a:picLocks noChangeAspect="1"/>
          </p:cNvPicPr>
          <p:nvPr/>
        </p:nvPicPr>
        <p:blipFill>
          <a:blip r:embed="rId3"/>
          <a:stretch>
            <a:fillRect/>
          </a:stretch>
        </p:blipFill>
        <p:spPr>
          <a:xfrm>
            <a:off x="452315" y="1824877"/>
            <a:ext cx="9144000" cy="4450853"/>
          </a:xfrm>
          <a:prstGeom prst="rect">
            <a:avLst/>
          </a:prstGeom>
        </p:spPr>
      </p:pic>
    </p:spTree>
    <p:extLst>
      <p:ext uri="{BB962C8B-B14F-4D97-AF65-F5344CB8AC3E}">
        <p14:creationId xmlns:p14="http://schemas.microsoft.com/office/powerpoint/2010/main" val="296536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Network Overview</a:t>
            </a:r>
            <a:endParaRPr lang="zh-CN" altLang="en-US" dirty="0"/>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A decentralized public ledger using a leaderless, asynchronous Byzantine Fault Tolerant (aBFT) hashgraph consensus algorithm.</a:t>
            </a:r>
          </a:p>
          <a:p>
            <a:endParaRPr lang="zh-CN" altLang="en-US" dirty="0"/>
          </a:p>
        </p:txBody>
      </p:sp>
    </p:spTree>
    <p:extLst>
      <p:ext uri="{BB962C8B-B14F-4D97-AF65-F5344CB8AC3E}">
        <p14:creationId xmlns:p14="http://schemas.microsoft.com/office/powerpoint/2010/main" val="2468087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1F21C8-E8F8-E4F2-51CF-F9A59726C8FB}"/>
              </a:ext>
            </a:extLst>
          </p:cNvPr>
          <p:cNvPicPr>
            <a:picLocks noChangeAspect="1"/>
          </p:cNvPicPr>
          <p:nvPr/>
        </p:nvPicPr>
        <p:blipFill>
          <a:blip r:embed="rId3"/>
          <a:stretch>
            <a:fillRect/>
          </a:stretch>
        </p:blipFill>
        <p:spPr>
          <a:xfrm>
            <a:off x="178676" y="1807779"/>
            <a:ext cx="6513909" cy="4167352"/>
          </a:xfrm>
          <a:prstGeom prst="rect">
            <a:avLst/>
          </a:prstGeom>
        </p:spPr>
      </p:pic>
      <p:sp>
        <p:nvSpPr>
          <p:cNvPr id="2" name="文本框 1">
            <a:extLst>
              <a:ext uri="{FF2B5EF4-FFF2-40B4-BE49-F238E27FC236}">
                <a16:creationId xmlns:a16="http://schemas.microsoft.com/office/drawing/2014/main" id="{42DA9234-FC16-13D4-4FE1-65712C59DFF2}"/>
              </a:ext>
            </a:extLst>
          </p:cNvPr>
          <p:cNvSpPr txBox="1"/>
          <p:nvPr/>
        </p:nvSpPr>
        <p:spPr>
          <a:xfrm>
            <a:off x="294290" y="620110"/>
            <a:ext cx="6127531" cy="523220"/>
          </a:xfrm>
          <a:prstGeom prst="rect">
            <a:avLst/>
          </a:prstGeom>
          <a:noFill/>
        </p:spPr>
        <p:txBody>
          <a:bodyPr wrap="square" rtlCol="0">
            <a:spAutoFit/>
          </a:bodyPr>
          <a:lstStyle/>
          <a:p>
            <a:r>
              <a:rPr lang="en-US" altLang="zh-CN" sz="2800" b="1" dirty="0"/>
              <a:t>Top  ten contracts order by volume</a:t>
            </a:r>
            <a:endParaRPr lang="zh-CN" altLang="en-US" sz="2800" b="1" dirty="0"/>
          </a:p>
        </p:txBody>
      </p:sp>
      <p:sp>
        <p:nvSpPr>
          <p:cNvPr id="3" name="文本框 2">
            <a:extLst>
              <a:ext uri="{FF2B5EF4-FFF2-40B4-BE49-F238E27FC236}">
                <a16:creationId xmlns:a16="http://schemas.microsoft.com/office/drawing/2014/main" id="{3953C88A-2B3F-1306-5030-F21ABC51E20B}"/>
              </a:ext>
            </a:extLst>
          </p:cNvPr>
          <p:cNvSpPr txBox="1"/>
          <p:nvPr/>
        </p:nvSpPr>
        <p:spPr>
          <a:xfrm>
            <a:off x="89219" y="6373054"/>
            <a:ext cx="2480231" cy="369332"/>
          </a:xfrm>
          <a:prstGeom prst="rect">
            <a:avLst/>
          </a:prstGeom>
          <a:noFill/>
        </p:spPr>
        <p:txBody>
          <a:bodyPr wrap="none" rtlCol="0">
            <a:spAutoFit/>
          </a:bodyPr>
          <a:lstStyle/>
          <a:p>
            <a:r>
              <a:rPr lang="en-US" altLang="zh-CN" dirty="0" err="1"/>
              <a:t>source:dappradar.com</a:t>
            </a:r>
            <a:endParaRPr lang="zh-CN" altLang="en-US" dirty="0"/>
          </a:p>
        </p:txBody>
      </p:sp>
      <p:pic>
        <p:nvPicPr>
          <p:cNvPr id="7" name="图片 6">
            <a:extLst>
              <a:ext uri="{FF2B5EF4-FFF2-40B4-BE49-F238E27FC236}">
                <a16:creationId xmlns:a16="http://schemas.microsoft.com/office/drawing/2014/main" id="{00677383-5249-1D0C-1204-E04BF9EE3BB5}"/>
              </a:ext>
            </a:extLst>
          </p:cNvPr>
          <p:cNvPicPr>
            <a:picLocks noChangeAspect="1"/>
          </p:cNvPicPr>
          <p:nvPr/>
        </p:nvPicPr>
        <p:blipFill>
          <a:blip r:embed="rId4"/>
          <a:stretch>
            <a:fillRect/>
          </a:stretch>
        </p:blipFill>
        <p:spPr>
          <a:xfrm>
            <a:off x="6989379" y="1807779"/>
            <a:ext cx="4830430" cy="4172522"/>
          </a:xfrm>
          <a:prstGeom prst="rect">
            <a:avLst/>
          </a:prstGeom>
        </p:spPr>
      </p:pic>
    </p:spTree>
    <p:extLst>
      <p:ext uri="{BB962C8B-B14F-4D97-AF65-F5344CB8AC3E}">
        <p14:creationId xmlns:p14="http://schemas.microsoft.com/office/powerpoint/2010/main" val="360712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BA6-1524-9E62-3CA7-B3B65C46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F09C5-40BB-59F8-76B1-660401EBDA5F}"/>
              </a:ext>
            </a:extLst>
          </p:cNvPr>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67ECAC3F-8CC6-9293-C67B-B764438816D4}"/>
              </a:ext>
            </a:extLst>
          </p:cNvPr>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tint val="75000"/>
                  </a:srgbClr>
                </a:solidFill>
                <a:latin typeface="__Roboto_053b0a"/>
                <a:ea typeface="微软雅黑"/>
              </a:rPr>
              <a:t>Sender</a:t>
            </a:r>
            <a:r>
              <a:rPr lang="zh-CN" altLang="en-US" sz="1800" dirty="0">
                <a:solidFill>
                  <a:srgbClr val="000000">
                    <a:tint val="75000"/>
                  </a:srgbClr>
                </a:solidFill>
                <a:latin typeface="__Roboto_053b0a"/>
                <a:ea typeface="微软雅黑"/>
              </a:rPr>
              <a:t>，</a:t>
            </a:r>
            <a:r>
              <a:rPr lang="en-US" altLang="zh-CN" sz="1800" dirty="0">
                <a:solidFill>
                  <a:srgbClr val="000000">
                    <a:tint val="75000"/>
                  </a:srgbClr>
                </a:solidFill>
                <a:latin typeface="__Roboto_053b0a"/>
                <a:ea typeface="微软雅黑"/>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微软雅黑"/>
            </a:endParaRPr>
          </a:p>
        </p:txBody>
      </p:sp>
      <p:sp>
        <p:nvSpPr>
          <p:cNvPr id="9" name="文本框 8">
            <a:extLst>
              <a:ext uri="{FF2B5EF4-FFF2-40B4-BE49-F238E27FC236}">
                <a16:creationId xmlns:a16="http://schemas.microsoft.com/office/drawing/2014/main" id="{567DF014-604D-7824-465A-376D047523D6}"/>
              </a:ext>
            </a:extLst>
          </p:cNvPr>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02C0566C-E975-F69C-CF31-8F01881C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 y="1944449"/>
            <a:ext cx="9717969" cy="4672422"/>
          </a:xfrm>
          <a:prstGeom prst="rect">
            <a:avLst/>
          </a:prstGeom>
        </p:spPr>
      </p:pic>
      <p:sp>
        <p:nvSpPr>
          <p:cNvPr id="7" name="Slide Number Placeholder 2">
            <a:extLst>
              <a:ext uri="{FF2B5EF4-FFF2-40B4-BE49-F238E27FC236}">
                <a16:creationId xmlns:a16="http://schemas.microsoft.com/office/drawing/2014/main" id="{50A70CC8-F23B-6152-612C-A1A8314E8278}"/>
              </a:ext>
            </a:extLst>
          </p:cNvPr>
          <p:cNvSpPr txBox="1">
            <a:spLocks/>
          </p:cNvSpPr>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微软雅黑"/>
              </a:rPr>
              <a:t>/</a:t>
            </a:r>
            <a:r>
              <a:rPr lang="en-US" altLang="zh-CN" sz="1800" dirty="0" err="1">
                <a:solidFill>
                  <a:srgbClr val="000000">
                    <a:tint val="75000"/>
                  </a:srgbClr>
                </a:solidFill>
                <a:latin typeface="__Roboto_053b0a"/>
                <a:ea typeface="微软雅黑"/>
              </a:rPr>
              <a:t>api</a:t>
            </a:r>
            <a:r>
              <a:rPr lang="en-US" altLang="zh-CN" sz="1800" dirty="0">
                <a:solidFill>
                  <a:srgbClr val="000000">
                    <a:tint val="75000"/>
                  </a:srgbClr>
                </a:solidFill>
                <a:latin typeface="__Roboto_053b0a"/>
                <a:ea typeface="微软雅黑"/>
              </a:rPr>
              <a:t>/v1/transactions/{</a:t>
            </a:r>
            <a:r>
              <a:rPr lang="en-US" altLang="zh-CN" sz="1800" dirty="0" err="1">
                <a:solidFill>
                  <a:srgbClr val="000000">
                    <a:tint val="75000"/>
                  </a:srgbClr>
                </a:solidFill>
                <a:latin typeface="__Roboto_053b0a"/>
                <a:ea typeface="微软雅黑"/>
              </a:rPr>
              <a:t>transactionId</a:t>
            </a:r>
            <a:r>
              <a:rPr lang="en-US" altLang="zh-CN" sz="1800" dirty="0">
                <a:solidFill>
                  <a:srgbClr val="000000">
                    <a:tint val="75000"/>
                  </a:srgbClr>
                </a:solidFill>
                <a:latin typeface="__Roboto_053b0a"/>
                <a:ea typeface="微软雅黑"/>
              </a:rPr>
              <a:t>}</a:t>
            </a:r>
            <a:endParaRPr lang="en-US" sz="1800" dirty="0">
              <a:solidFill>
                <a:srgbClr val="000000">
                  <a:tint val="75000"/>
                </a:srgbClr>
              </a:solidFill>
              <a:latin typeface="__Roboto_053b0a"/>
              <a:ea typeface="微软雅黑"/>
            </a:endParaRPr>
          </a:p>
        </p:txBody>
      </p:sp>
    </p:spTree>
    <p:extLst>
      <p:ext uri="{BB962C8B-B14F-4D97-AF65-F5344CB8AC3E}">
        <p14:creationId xmlns:p14="http://schemas.microsoft.com/office/powerpoint/2010/main" val="188129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F0FC-4E84-246C-EB9F-BDF89E6F2B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4185F-33A4-30F3-C413-1F316B5BD101}"/>
              </a:ext>
            </a:extLst>
          </p:cNvPr>
          <p:cNvSpPr>
            <a:spLocks noGrp="1"/>
          </p:cNvSpPr>
          <p:nvPr>
            <p:ph type="title"/>
          </p:nvPr>
        </p:nvSpPr>
        <p:spPr>
          <a:xfrm>
            <a:off x="666750" y="246242"/>
            <a:ext cx="10858500" cy="900112"/>
          </a:xfrm>
          <a:prstGeom prst="rect">
            <a:avLst/>
          </a:prstGeom>
        </p:spPr>
        <p:txBody>
          <a:bodyPr>
            <a:normAutofit fontScale="90000"/>
          </a:bodyPr>
          <a:lstStyle/>
          <a:p>
            <a:pPr lvl="0"/>
            <a:r>
              <a:rPr lang="en-US" altLang="zh-CN" dirty="0"/>
              <a:t>Data Acquisition Solution</a:t>
            </a:r>
            <a:br>
              <a:rPr lang="en-US" altLang="zh-CN" dirty="0"/>
            </a:br>
            <a:r>
              <a:rPr lang="en-US" altLang="zh-CN" b="1" dirty="0">
                <a:solidFill>
                  <a:srgbClr val="0D0D0D"/>
                </a:solidFill>
                <a:highlight>
                  <a:srgbClr val="FFFFFF"/>
                </a:highlight>
                <a:latin typeface="Söhne"/>
                <a:ea typeface="Söhne"/>
              </a:rPr>
              <a:t> </a:t>
            </a:r>
            <a:endParaRPr dirty="0"/>
          </a:p>
        </p:txBody>
      </p:sp>
      <p:sp>
        <p:nvSpPr>
          <p:cNvPr id="6" name="文本框 5">
            <a:extLst>
              <a:ext uri="{FF2B5EF4-FFF2-40B4-BE49-F238E27FC236}">
                <a16:creationId xmlns:a16="http://schemas.microsoft.com/office/drawing/2014/main" id="{4CF421EF-7340-10DA-9779-56964DAD23BB}"/>
              </a:ext>
            </a:extLst>
          </p:cNvPr>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7" name="文本框 6">
            <a:extLst>
              <a:ext uri="{FF2B5EF4-FFF2-40B4-BE49-F238E27FC236}">
                <a16:creationId xmlns:a16="http://schemas.microsoft.com/office/drawing/2014/main" id="{DF746FC7-2AF5-B69B-C4FE-FD040F618789}"/>
              </a:ext>
            </a:extLst>
          </p:cNvPr>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文本框 7">
            <a:extLst>
              <a:ext uri="{FF2B5EF4-FFF2-40B4-BE49-F238E27FC236}">
                <a16:creationId xmlns:a16="http://schemas.microsoft.com/office/drawing/2014/main" id="{45CC9898-FAB5-E25E-F1CF-4341F8B7E782}"/>
              </a:ext>
            </a:extLst>
          </p:cNvPr>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9" name="文本框 8">
            <a:extLst>
              <a:ext uri="{FF2B5EF4-FFF2-40B4-BE49-F238E27FC236}">
                <a16:creationId xmlns:a16="http://schemas.microsoft.com/office/drawing/2014/main" id="{331EF9A9-C2B5-109B-119A-39143CC4E8E6}"/>
              </a:ext>
            </a:extLst>
          </p:cNvPr>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41" name="文本框 40">
            <a:extLst>
              <a:ext uri="{FF2B5EF4-FFF2-40B4-BE49-F238E27FC236}">
                <a16:creationId xmlns:a16="http://schemas.microsoft.com/office/drawing/2014/main" id="{CB89468D-1799-26C2-A180-B1178667C79C}"/>
              </a:ext>
            </a:extLst>
          </p:cNvPr>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3" name="AutoShape 2">
            <a:extLst>
              <a:ext uri="{FF2B5EF4-FFF2-40B4-BE49-F238E27FC236}">
                <a16:creationId xmlns:a16="http://schemas.microsoft.com/office/drawing/2014/main" id="{36C410E6-EA1D-7563-4EA2-4061CAB482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93017DA1-AF4D-B2D2-0707-7C70D9DB26BD}"/>
              </a:ext>
            </a:extLst>
          </p:cNvPr>
          <p:cNvSpPr txBox="1"/>
          <p:nvPr/>
        </p:nvSpPr>
        <p:spPr>
          <a:xfrm>
            <a:off x="311489" y="1072491"/>
            <a:ext cx="4877489" cy="369332"/>
          </a:xfrm>
          <a:prstGeom prst="rect">
            <a:avLst/>
          </a:prstGeom>
          <a:noFill/>
        </p:spPr>
        <p:txBody>
          <a:bodyPr wrap="none" rtlCol="0">
            <a:spAutoFit/>
          </a:bodyPr>
          <a:lstStyle/>
          <a:p>
            <a:r>
              <a:rPr lang="en-US" altLang="en-US" b="1" dirty="0">
                <a:solidFill>
                  <a:srgbClr val="0D0D0D"/>
                </a:solidFill>
                <a:highlight>
                  <a:srgbClr val="FFFFFF"/>
                </a:highlight>
                <a:latin typeface="Söhne"/>
                <a:ea typeface="Söhne"/>
              </a:rPr>
              <a:t>The  whole  </a:t>
            </a:r>
            <a:r>
              <a:rPr lang="en-US" altLang="zh-CN" b="1" dirty="0">
                <a:solidFill>
                  <a:srgbClr val="0D0D0D"/>
                </a:solidFill>
                <a:highlight>
                  <a:srgbClr val="FFFFFF"/>
                </a:highlight>
                <a:latin typeface="Söhne"/>
                <a:ea typeface="Söhne"/>
              </a:rPr>
              <a:t>process of</a:t>
            </a:r>
            <a:r>
              <a:rPr lang="en-US" altLang="en-US" b="1" dirty="0">
                <a:solidFill>
                  <a:srgbClr val="0D0D0D"/>
                </a:solidFill>
                <a:highlight>
                  <a:srgbClr val="FFFFFF"/>
                </a:highlight>
                <a:latin typeface="Söhne"/>
                <a:ea typeface="Söhne"/>
              </a:rPr>
              <a:t> data collection </a:t>
            </a:r>
            <a:r>
              <a:rPr lang="en-US" altLang="en-US" dirty="0">
                <a:solidFill>
                  <a:srgbClr val="0D0D0D"/>
                </a:solidFill>
                <a:highlight>
                  <a:srgbClr val="FFFFFF"/>
                </a:highlight>
                <a:latin typeface="Söhne"/>
                <a:ea typeface="Söhne"/>
              </a:rPr>
              <a:t> </a:t>
            </a:r>
            <a:r>
              <a:rPr lang="en-US" altLang="en-US" b="1" dirty="0">
                <a:solidFill>
                  <a:srgbClr val="0D0D0D"/>
                </a:solidFill>
                <a:highlight>
                  <a:srgbClr val="FFFFFF"/>
                </a:highlight>
                <a:latin typeface="Söhne"/>
                <a:ea typeface="Söhne"/>
              </a:rPr>
              <a:t>F</a:t>
            </a:r>
            <a:r>
              <a:rPr lang="en-US" altLang="zh-CN" b="1" dirty="0">
                <a:solidFill>
                  <a:srgbClr val="0D0D0D"/>
                </a:solidFill>
                <a:highlight>
                  <a:srgbClr val="FFFFFF"/>
                </a:highlight>
                <a:latin typeface="Söhne"/>
                <a:ea typeface="Söhne"/>
              </a:rPr>
              <a:t>low chart</a:t>
            </a:r>
            <a:endParaRPr lang="zh-CN" altLang="en-US" dirty="0"/>
          </a:p>
        </p:txBody>
      </p:sp>
      <p:sp>
        <p:nvSpPr>
          <p:cNvPr id="18" name="AutoShape 6">
            <a:extLst>
              <a:ext uri="{FF2B5EF4-FFF2-40B4-BE49-F238E27FC236}">
                <a16:creationId xmlns:a16="http://schemas.microsoft.com/office/drawing/2014/main" id="{4F677E1B-7FFD-27DC-105A-CB2B3D5C67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 name="图片 50">
            <a:extLst>
              <a:ext uri="{FF2B5EF4-FFF2-40B4-BE49-F238E27FC236}">
                <a16:creationId xmlns:a16="http://schemas.microsoft.com/office/drawing/2014/main" id="{58B4BF24-05DD-5E87-5642-D80866E0DD7F}"/>
              </a:ext>
            </a:extLst>
          </p:cNvPr>
          <p:cNvPicPr>
            <a:picLocks noChangeAspect="1"/>
          </p:cNvPicPr>
          <p:nvPr/>
        </p:nvPicPr>
        <p:blipFill>
          <a:blip r:embed="rId3"/>
          <a:stretch>
            <a:fillRect/>
          </a:stretch>
        </p:blipFill>
        <p:spPr>
          <a:xfrm>
            <a:off x="1178021" y="1441823"/>
            <a:ext cx="7294034" cy="5415696"/>
          </a:xfrm>
          <a:prstGeom prst="rect">
            <a:avLst/>
          </a:prstGeom>
        </p:spPr>
      </p:pic>
    </p:spTree>
    <p:extLst>
      <p:ext uri="{BB962C8B-B14F-4D97-AF65-F5344CB8AC3E}">
        <p14:creationId xmlns:p14="http://schemas.microsoft.com/office/powerpoint/2010/main" val="335828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03348-E3C0-26CC-B570-CDE88944DDB5}"/>
              </a:ext>
            </a:extLst>
          </p:cNvPr>
          <p:cNvSpPr>
            <a:spLocks noGrp="1"/>
          </p:cNvSpPr>
          <p:nvPr>
            <p:ph type="title"/>
          </p:nvPr>
        </p:nvSpPr>
        <p:spPr/>
        <p:txBody>
          <a:bodyPr>
            <a:normAutofit fontScale="90000"/>
          </a:bodyPr>
          <a:lstStyle/>
          <a:p>
            <a:r>
              <a:rPr lang="en-US" altLang="zh-CN" dirty="0"/>
              <a:t>Field difference</a:t>
            </a:r>
            <a:br>
              <a:rPr lang="en-US" altLang="zh-CN" dirty="0"/>
            </a:br>
            <a:r>
              <a:rPr lang="en-US" altLang="zh-CN" dirty="0"/>
              <a:t> </a:t>
            </a:r>
            <a:endParaRPr lang="zh-CN" altLang="en-US" dirty="0"/>
          </a:p>
        </p:txBody>
      </p:sp>
      <p:pic>
        <p:nvPicPr>
          <p:cNvPr id="12" name="内容占位符 11">
            <a:extLst>
              <a:ext uri="{FF2B5EF4-FFF2-40B4-BE49-F238E27FC236}">
                <a16:creationId xmlns:a16="http://schemas.microsoft.com/office/drawing/2014/main" id="{62D7CD39-7CAB-AFC0-1B50-C73F25D8EAC0}"/>
              </a:ext>
            </a:extLst>
          </p:cNvPr>
          <p:cNvPicPr>
            <a:picLocks noGrp="1" noChangeAspect="1"/>
          </p:cNvPicPr>
          <p:nvPr>
            <p:ph sz="quarter" idx="1"/>
          </p:nvPr>
        </p:nvPicPr>
        <p:blipFill>
          <a:blip r:embed="rId3"/>
          <a:stretch>
            <a:fillRect/>
          </a:stretch>
        </p:blipFill>
        <p:spPr>
          <a:xfrm>
            <a:off x="5043242" y="1958020"/>
            <a:ext cx="2886075" cy="4543425"/>
          </a:xfrm>
        </p:spPr>
      </p:pic>
      <p:sp>
        <p:nvSpPr>
          <p:cNvPr id="13" name="文本框 12">
            <a:extLst>
              <a:ext uri="{FF2B5EF4-FFF2-40B4-BE49-F238E27FC236}">
                <a16:creationId xmlns:a16="http://schemas.microsoft.com/office/drawing/2014/main" id="{92BE2F11-E343-65B9-1D01-6BFE43CB1311}"/>
              </a:ext>
            </a:extLst>
          </p:cNvPr>
          <p:cNvSpPr txBox="1"/>
          <p:nvPr/>
        </p:nvSpPr>
        <p:spPr>
          <a:xfrm>
            <a:off x="4918841" y="1434800"/>
            <a:ext cx="2774670" cy="523220"/>
          </a:xfrm>
          <a:prstGeom prst="rect">
            <a:avLst/>
          </a:prstGeom>
          <a:noFill/>
        </p:spPr>
        <p:txBody>
          <a:bodyPr wrap="none" rtlCol="0">
            <a:spAutoFit/>
          </a:bodyPr>
          <a:lstStyle/>
          <a:p>
            <a:r>
              <a:rPr lang="en-US" altLang="zh-CN" sz="2800" b="1" i="0" dirty="0">
                <a:solidFill>
                  <a:srgbClr val="262626"/>
                </a:solidFill>
                <a:effectLst/>
                <a:highlight>
                  <a:srgbClr val="FFFFFF"/>
                </a:highlight>
                <a:latin typeface="-apple-system"/>
              </a:rPr>
              <a:t>comparison table</a:t>
            </a:r>
            <a:endParaRPr lang="zh-CN" altLang="en-US" sz="2800" b="1" dirty="0"/>
          </a:p>
        </p:txBody>
      </p:sp>
    </p:spTree>
    <p:extLst>
      <p:ext uri="{BB962C8B-B14F-4D97-AF65-F5344CB8AC3E}">
        <p14:creationId xmlns:p14="http://schemas.microsoft.com/office/powerpoint/2010/main" val="73588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CFA-E313-8C60-ADDE-5D35D70EC9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26C89B-992D-ED43-05F6-675F413D9DB8}"/>
              </a:ext>
            </a:extLst>
          </p:cNvPr>
          <p:cNvSpPr>
            <a:spLocks noGrp="1"/>
          </p:cNvSpPr>
          <p:nvPr>
            <p:ph type="title"/>
          </p:nvPr>
        </p:nvSpPr>
        <p:spPr>
          <a:prstGeom prst="rect">
            <a:avLst/>
          </a:prstGeom>
        </p:spPr>
        <p:txBody>
          <a:bodyPr>
            <a:normAutofit fontScale="90000"/>
          </a:bodyPr>
          <a:lstStyle/>
          <a:p>
            <a:pPr lvl="0"/>
            <a:r>
              <a:rPr lang="en-US" dirty="0"/>
              <a:t>H</a:t>
            </a:r>
            <a:r>
              <a:rPr lang="en-US" altLang="zh-CN" dirty="0"/>
              <a:t>edera </a:t>
            </a:r>
            <a:r>
              <a:rPr lang="en-US" dirty="0"/>
              <a:t>Achievements</a:t>
            </a:r>
            <a:endParaRPr dirty="0"/>
          </a:p>
        </p:txBody>
      </p:sp>
      <p:sp>
        <p:nvSpPr>
          <p:cNvPr id="3" name="内容占位符 2">
            <a:extLst>
              <a:ext uri="{FF2B5EF4-FFF2-40B4-BE49-F238E27FC236}">
                <a16:creationId xmlns:a16="http://schemas.microsoft.com/office/drawing/2014/main" id="{6F926FE8-63EF-84DD-F816-8F7D9F1D9861}"/>
              </a:ext>
            </a:extLst>
          </p:cNvPr>
          <p:cNvSpPr>
            <a:spLocks noGrp="1"/>
          </p:cNvSpPr>
          <p:nvPr>
            <p:ph sz="quarter" idx="1"/>
          </p:nvPr>
        </p:nvSpPr>
        <p:spPr>
          <a:prstGeom prst="rect">
            <a:avLst/>
          </a:prstGeom>
        </p:spPr>
        <p:txBody>
          <a:bodyPr>
            <a:normAutofit/>
          </a:bodyPr>
          <a:lstStyle/>
          <a:p>
            <a:pPr lvl="0" algn="l"/>
            <a:r>
              <a:rPr lang="en-US" altLang="en-US" sz="2800" b="1" dirty="0">
                <a:solidFill>
                  <a:srgbClr val="0D0D0D"/>
                </a:solidFill>
                <a:highlight>
                  <a:srgbClr val="FFFFFF"/>
                </a:highlight>
                <a:latin typeface="Söhne"/>
                <a:ea typeface="Söhne"/>
              </a:rPr>
              <a:t>Get 29,011 contracts , and 25,000+ traded</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516,928  detail  rows</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extLst>
      <p:ext uri="{BB962C8B-B14F-4D97-AF65-F5344CB8AC3E}">
        <p14:creationId xmlns:p14="http://schemas.microsoft.com/office/powerpoint/2010/main" val="3997051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A25D4-62A8-291D-06EF-26C2454E8AC1}"/>
              </a:ext>
            </a:extLst>
          </p:cNvPr>
          <p:cNvSpPr>
            <a:spLocks noGrp="1"/>
          </p:cNvSpPr>
          <p:nvPr>
            <p:ph type="title"/>
          </p:nvPr>
        </p:nvSpPr>
        <p:spPr>
          <a:xfrm>
            <a:off x="666750" y="-134650"/>
            <a:ext cx="10858500" cy="900112"/>
          </a:xfrm>
        </p:spPr>
        <p:txBody>
          <a:bodyPr>
            <a:normAutofit/>
          </a:bodyPr>
          <a:lstStyle/>
          <a:p>
            <a:r>
              <a:rPr lang="en-US" altLang="zh-CN" sz="4000" dirty="0"/>
              <a:t>Importance  of block chain</a:t>
            </a:r>
            <a:endParaRPr lang="zh-CN" altLang="en-US" sz="4000" dirty="0"/>
          </a:p>
        </p:txBody>
      </p:sp>
      <p:sp>
        <p:nvSpPr>
          <p:cNvPr id="3" name="文本框 2">
            <a:extLst>
              <a:ext uri="{FF2B5EF4-FFF2-40B4-BE49-F238E27FC236}">
                <a16:creationId xmlns:a16="http://schemas.microsoft.com/office/drawing/2014/main" id="{31FD245D-DAE3-A92F-B7E0-A6E354D2C5A4}"/>
              </a:ext>
            </a:extLst>
          </p:cNvPr>
          <p:cNvSpPr txBox="1"/>
          <p:nvPr/>
        </p:nvSpPr>
        <p:spPr>
          <a:xfrm>
            <a:off x="760021" y="2054431"/>
            <a:ext cx="8989621" cy="4062651"/>
          </a:xfrm>
          <a:prstGeom prst="rect">
            <a:avLst/>
          </a:prstGeom>
          <a:noFill/>
        </p:spPr>
        <p:txBody>
          <a:bodyPr wrap="square" rtlCol="0">
            <a:spAutoFit/>
          </a:bodyPr>
          <a:lstStyle/>
          <a:p>
            <a:r>
              <a:rPr lang="en-US" altLang="zh-CN" sz="4000" b="1" i="0" dirty="0">
                <a:effectLst/>
                <a:highlight>
                  <a:srgbClr val="FFFFFF"/>
                </a:highlight>
                <a:latin typeface="Inter"/>
              </a:rPr>
              <a:t>1. Decentralization and Trust</a:t>
            </a:r>
          </a:p>
          <a:p>
            <a:pPr algn="l"/>
            <a:r>
              <a:rPr lang="en-US" altLang="zh-CN" sz="4000" b="1" i="0" dirty="0">
                <a:effectLst/>
                <a:highlight>
                  <a:srgbClr val="FFFFFF"/>
                </a:highlight>
                <a:latin typeface="Inter"/>
              </a:rPr>
              <a:t>2. Transparency and Traceability</a:t>
            </a:r>
          </a:p>
          <a:p>
            <a:pPr algn="l"/>
            <a:r>
              <a:rPr lang="en-US" altLang="zh-CN" sz="4000" b="1" dirty="0">
                <a:highlight>
                  <a:srgbClr val="FFFFFF"/>
                </a:highlight>
                <a:latin typeface="Inter"/>
              </a:rPr>
              <a:t>3.</a:t>
            </a:r>
            <a:r>
              <a:rPr lang="en-US" altLang="zh-CN" sz="4000" b="1" i="0" dirty="0">
                <a:effectLst/>
                <a:highlight>
                  <a:srgbClr val="FFFFFF"/>
                </a:highlight>
                <a:latin typeface="Inter"/>
              </a:rPr>
              <a:t> Cryptographic Security and Privacy Features</a:t>
            </a:r>
          </a:p>
          <a:p>
            <a:r>
              <a:rPr lang="en-US" altLang="zh-CN" sz="4000" b="1" dirty="0">
                <a:highlight>
                  <a:srgbClr val="FFFFFF"/>
                </a:highlight>
                <a:latin typeface="Inter"/>
              </a:rPr>
              <a:t>4.</a:t>
            </a:r>
            <a:r>
              <a:rPr lang="en-US" altLang="zh-CN" sz="4000" b="1" i="0" dirty="0">
                <a:effectLst/>
                <a:highlight>
                  <a:srgbClr val="FFFFFF"/>
                </a:highlight>
                <a:latin typeface="Inter"/>
              </a:rPr>
              <a:t> Efficiency and Cost Reduction</a:t>
            </a:r>
          </a:p>
          <a:p>
            <a:r>
              <a:rPr lang="en-US" altLang="zh-CN" sz="4000" b="1" dirty="0">
                <a:highlight>
                  <a:srgbClr val="FFFFFF"/>
                </a:highlight>
                <a:latin typeface="Inter"/>
              </a:rPr>
              <a:t>5.</a:t>
            </a:r>
            <a:r>
              <a:rPr lang="en-US" altLang="zh-CN" sz="4000" b="1" i="0" dirty="0">
                <a:effectLst/>
                <a:highlight>
                  <a:srgbClr val="FFFFFF"/>
                </a:highlight>
                <a:latin typeface="Inter"/>
              </a:rPr>
              <a:t> Innovation and New Business Models</a:t>
            </a:r>
          </a:p>
          <a:p>
            <a:pPr algn="l"/>
            <a:endParaRPr lang="en-US" altLang="zh-CN" b="1" i="0" dirty="0">
              <a:effectLst/>
              <a:highlight>
                <a:srgbClr val="FFFFFF"/>
              </a:highlight>
              <a:latin typeface="Inter"/>
            </a:endParaRPr>
          </a:p>
        </p:txBody>
      </p:sp>
      <p:sp>
        <p:nvSpPr>
          <p:cNvPr id="5" name="文本框 4">
            <a:extLst>
              <a:ext uri="{FF2B5EF4-FFF2-40B4-BE49-F238E27FC236}">
                <a16:creationId xmlns:a16="http://schemas.microsoft.com/office/drawing/2014/main" id="{7B23E908-9005-E354-013D-7D14D1AD2EA8}"/>
              </a:ext>
            </a:extLst>
          </p:cNvPr>
          <p:cNvSpPr txBox="1"/>
          <p:nvPr/>
        </p:nvSpPr>
        <p:spPr>
          <a:xfrm>
            <a:off x="760021" y="1346545"/>
            <a:ext cx="1925429" cy="707886"/>
          </a:xfrm>
          <a:prstGeom prst="rect">
            <a:avLst/>
          </a:prstGeom>
          <a:noFill/>
        </p:spPr>
        <p:txBody>
          <a:bodyPr wrap="square" rtlCol="0">
            <a:spAutoFit/>
          </a:bodyPr>
          <a:lstStyle/>
          <a:p>
            <a:r>
              <a:rPr lang="en-US" altLang="zh-CN" sz="4000" dirty="0"/>
              <a:t>Why</a:t>
            </a:r>
            <a:r>
              <a:rPr lang="zh-CN" altLang="en-US" sz="4000" dirty="0"/>
              <a:t>？</a:t>
            </a:r>
          </a:p>
        </p:txBody>
      </p:sp>
    </p:spTree>
    <p:extLst>
      <p:ext uri="{BB962C8B-B14F-4D97-AF65-F5344CB8AC3E}">
        <p14:creationId xmlns:p14="http://schemas.microsoft.com/office/powerpoint/2010/main" val="134502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Web3</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Node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Logs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Topic</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微软雅黑"/>
              <a:ea typeface="微软雅黑"/>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微软雅黑"/>
                <a:ea typeface="微软雅黑"/>
              </a:rPr>
              <a:t>Token_id</a:t>
            </a: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Transfer</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Address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Volume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Market Cap</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Strike Price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Active Wallets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Minting</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headEn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headEn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headEn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headEn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headEn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微软雅黑"/>
                <a:ea typeface="微软雅黑"/>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headEn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headEn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zh-CN" sz="1400" b="1" i="0" u="none" strike="noStrike" kern="1200" cap="none" spc="0" normalizeH="0" baseline="0" noProof="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7" name="图片 46"/>
          <p:cNvPicPr>
            <a:picLocks noChangeAspect="1"/>
          </p:cNvPicPr>
          <p:nvPr/>
        </p:nvPicPr>
        <p:blipFill>
          <a:blip r:embed="rId2"/>
          <a:stretch/>
        </p:blipFill>
        <p:spPr>
          <a:xfrm>
            <a:off x="10942256" y="2100776"/>
            <a:ext cx="411544" cy="400111"/>
          </a:xfrm>
          <a:prstGeom prst="rect">
            <a:avLst/>
          </a:prstGeom>
        </p:spPr>
      </p:pic>
      <p:pic>
        <p:nvPicPr>
          <p:cNvPr id="48" name="图片 47"/>
          <p:cNvPicPr>
            <a:picLocks noChangeAspect="1"/>
          </p:cNvPicPr>
          <p:nvPr/>
        </p:nvPicPr>
        <p:blipFill>
          <a:blip r:embed="rId2"/>
          <a:stretch/>
        </p:blipFill>
        <p:spPr>
          <a:xfrm>
            <a:off x="10942256" y="2910432"/>
            <a:ext cx="361840" cy="361840"/>
          </a:xfrm>
          <a:prstGeom prst="rect">
            <a:avLst/>
          </a:prstGeom>
        </p:spPr>
      </p:pic>
      <p:pic>
        <p:nvPicPr>
          <p:cNvPr id="49" name="图片 48"/>
          <p:cNvPicPr>
            <a:picLocks noChangeAspect="1"/>
          </p:cNvPicPr>
          <p:nvPr/>
        </p:nvPicPr>
        <p:blipFill>
          <a:blip r:embed="rId2"/>
          <a:stretch/>
        </p:blipFill>
        <p:spPr>
          <a:xfrm>
            <a:off x="10942256" y="3880452"/>
            <a:ext cx="361840" cy="361840"/>
          </a:xfrm>
          <a:prstGeom prst="rect">
            <a:avLst/>
          </a:prstGeom>
        </p:spPr>
      </p:pic>
      <p:pic>
        <p:nvPicPr>
          <p:cNvPr id="50" name="图片 49"/>
          <p:cNvPicPr>
            <a:picLocks noChangeAspect="1"/>
          </p:cNvPicPr>
          <p:nvPr/>
        </p:nvPicPr>
        <p:blipFill>
          <a:blip r:embed="rId2"/>
          <a:stretch/>
        </p:blipFill>
        <p:spPr>
          <a:xfrm>
            <a:off x="10991960" y="5157860"/>
            <a:ext cx="361840" cy="3618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微软雅黑"/>
              <a:ea typeface="微软雅黑"/>
            </a:endParaRPr>
          </a:p>
        </p:txBody>
      </p:sp>
      <p:pic>
        <p:nvPicPr>
          <p:cNvPr id="6" name="图片 5"/>
          <p:cNvPicPr>
            <a:picLocks noChangeAspect="1"/>
          </p:cNvPicPr>
          <p:nvPr/>
        </p:nvPicPr>
        <p:blipFill>
          <a:blip r:embed="rId2"/>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p:blipFill>
        <p:spPr>
          <a:xfrm>
            <a:off x="9506895" y="3002270"/>
            <a:ext cx="1977552" cy="347367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p:blipFill>
        <p:spPr>
          <a:xfrm>
            <a:off x="5753100" y="1286967"/>
            <a:ext cx="4495800" cy="54424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Introduction to Hedera Network </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4</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801314"/>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Decentralized Public Ledger</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Utilizes leaderless, asynchronous Byzantine Fault Tolerant (aBFT) hashgraph consensus.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a:p>
            <a:endParaRPr lang="en-US" altLang="zh-CN" dirty="0"/>
          </a:p>
          <a:p>
            <a:r>
              <a:rPr lang="en-US" altLang="zh-CN" b="1" i="0" dirty="0">
                <a:solidFill>
                  <a:srgbClr val="24292F"/>
                </a:solidFill>
                <a:effectLst/>
                <a:latin typeface="Noto Sans" panose="020B0502040504020204" pitchFamily="34" charset="0"/>
              </a:rPr>
              <a:t>Development Features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Supports smart contracts similar to ERC20, ERC721, and ERC1155 via Hedera Token Service Standards.</a:t>
            </a:r>
          </a:p>
          <a:p>
            <a:endParaRPr lang="en-US" altLang="zh-CN" dirty="0"/>
          </a:p>
          <a:p>
            <a:r>
              <a:rPr lang="en-US" altLang="zh-CN" b="1" i="0" dirty="0">
                <a:solidFill>
                  <a:srgbClr val="24292F"/>
                </a:solidFill>
                <a:effectLst/>
                <a:latin typeface="Noto Sans" panose="020B0502040504020204" pitchFamily="34" charset="0"/>
              </a:rPr>
              <a:t>Community and Establishment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Established in 2018.</a:t>
            </a:r>
          </a:p>
          <a:p>
            <a:pPr indent="-285750">
              <a:buFont typeface="Arial" panose="020B0604020202020204" pitchFamily="34" charset="0"/>
              <a:buChar char="•"/>
            </a:pPr>
            <a:r>
              <a:rPr lang="en-US" altLang="zh-CN" dirty="0"/>
              <a:t>X account: 354K followers (as of Sep 2024).</a:t>
            </a:r>
          </a:p>
          <a:p>
            <a:pPr indent="-285750">
              <a:buFont typeface="Arial" panose="020B0604020202020204" pitchFamily="34" charset="0"/>
              <a:buChar char="•"/>
            </a:pPr>
            <a:r>
              <a:rPr lang="en-US" altLang="zh-CN" dirty="0"/>
              <a:t>Reddit community: 39K members.</a:t>
            </a:r>
          </a:p>
          <a:p>
            <a:endParaRPr lang="en-US" altLang="zh-CN" dirty="0"/>
          </a:p>
          <a:p>
            <a:r>
              <a:rPr lang="en-US" altLang="zh-CN" b="1" i="0" dirty="0">
                <a:solidFill>
                  <a:srgbClr val="24292F"/>
                </a:solidFill>
                <a:effectLst/>
                <a:latin typeface="Noto Sans" panose="020B0502040504020204" pitchFamily="34" charset="0"/>
              </a:rPr>
              <a:t>Network Structure</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Dozens of consensus nodes from enterprises, universities, and Web3 projects</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Nodes identified in format: 0.0.X (shard and realm numbers).</a:t>
            </a:r>
          </a:p>
        </p:txBody>
      </p:sp>
    </p:spTree>
    <p:extLst>
      <p:ext uri="{BB962C8B-B14F-4D97-AF65-F5344CB8AC3E}">
        <p14:creationId xmlns:p14="http://schemas.microsoft.com/office/powerpoint/2010/main" val="1906996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p:blipFill>
        <p:spPr>
          <a:xfrm>
            <a:off x="4423316" y="1902452"/>
            <a:ext cx="7219068" cy="419768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Sign in</a:t>
            </a:r>
          </a:p>
        </p:txBody>
      </p:sp>
      <p:pic>
        <p:nvPicPr>
          <p:cNvPr id="7" name="图片 6"/>
          <p:cNvPicPr>
            <a:picLocks noChangeAspect="1"/>
          </p:cNvPicPr>
          <p:nvPr/>
        </p:nvPicPr>
        <p:blipFill>
          <a:blip r:embed="rId4"/>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Enter the console and create your API key(keep it safe!)</a:t>
            </a:r>
          </a:p>
        </p:txBody>
      </p:sp>
      <p:pic>
        <p:nvPicPr>
          <p:cNvPr id="9" name="图片 8"/>
          <p:cNvPicPr>
            <a:picLocks noChangeAspect="1"/>
          </p:cNvPicPr>
          <p:nvPr/>
        </p:nvPicPr>
        <p:blipFill>
          <a:blip r:embed="rId5"/>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3. Get cleaned NFT data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a:solidFill>
                  <a:srgbClr val="374151"/>
                </a:solidFill>
                <a:latin typeface="Söhne"/>
                <a:ea typeface="Söhne"/>
              </a:rPr>
              <a:t>APIs for Pro</a:t>
            </a:r>
            <a:endParaRPr/>
          </a:p>
        </p:txBody>
      </p:sp>
      <p:pic>
        <p:nvPicPr>
          <p:cNvPr id="5" name="图片 4"/>
          <p:cNvPicPr>
            <a:picLocks noChangeAspect="1"/>
          </p:cNvPicPr>
          <p:nvPr/>
        </p:nvPicPr>
        <p:blipFill>
          <a:blip r:embed="rId2"/>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20 Languages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18 Mtetrics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Filtered, Cleand, Augmented.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p:blipFill>
        <p:spPr>
          <a:xfrm>
            <a:off x="5907112" y="2088072"/>
            <a:ext cx="3125833" cy="4465052"/>
          </a:xfrm>
          <a:prstGeom prst="rect">
            <a:avLst/>
          </a:prstGeom>
        </p:spPr>
      </p:pic>
      <p:pic>
        <p:nvPicPr>
          <p:cNvPr id="6" name="图片 5"/>
          <p:cNvPicPr>
            <a:picLocks noChangeAspect="1"/>
          </p:cNvPicPr>
          <p:nvPr/>
        </p:nvPicPr>
        <p:blipFill>
          <a:blip r:embed="rId3"/>
          <a:stretch/>
        </p:blipFill>
        <p:spPr>
          <a:xfrm>
            <a:off x="8545319" y="2088072"/>
            <a:ext cx="2808481" cy="46888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a:extLst>
              <a:ext uri="{FF2B5EF4-FFF2-40B4-BE49-F238E27FC236}">
                <a16:creationId xmlns:a16="http://schemas.microsoft.com/office/drawing/2014/main" id="{1634B51D-CBC0-1A98-260C-7BBBD3EF4C36}"/>
              </a:ext>
            </a:extLst>
          </p:cNvPr>
          <p:cNvSpPr txBox="1">
            <a:spLocks/>
          </p:cNvSpPr>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a:extLst>
              <a:ext uri="{FF2B5EF4-FFF2-40B4-BE49-F238E27FC236}">
                <a16:creationId xmlns:a16="http://schemas.microsoft.com/office/drawing/2014/main" id="{4D105FD9-232D-CB3E-0B8C-A5D942775053}"/>
              </a:ext>
            </a:extLst>
          </p:cNvPr>
          <p:cNvSpPr txBox="1">
            <a:spLocks/>
          </p:cNvSpPr>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Block chain industry </a:t>
            </a:r>
          </a:p>
          <a:p>
            <a:pPr lvl="1"/>
            <a:r>
              <a:rPr lang="en-US" altLang="zh-CN" sz="2400" dirty="0"/>
              <a:t>Market vacancy</a:t>
            </a:r>
          </a:p>
          <a:p>
            <a:pPr lvl="1"/>
            <a:r>
              <a:rPr lang="en-US" altLang="zh-CN" sz="2400" dirty="0"/>
              <a:t>Bright prospect</a:t>
            </a:r>
          </a:p>
          <a:p>
            <a:r>
              <a:rPr lang="en-US" altLang="zh-CN" sz="2400" dirty="0"/>
              <a:t>course introduction and design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DC5DC-02BD-D9E9-03FA-F8D59594C424}"/>
              </a:ext>
            </a:extLst>
          </p:cNvPr>
          <p:cNvSpPr>
            <a:spLocks noGrp="1"/>
          </p:cNvSpPr>
          <p:nvPr>
            <p:ph type="title"/>
          </p:nvPr>
        </p:nvSpPr>
        <p:spPr>
          <a:xfrm>
            <a:off x="521855" y="1091954"/>
            <a:ext cx="10761518" cy="369333"/>
          </a:xfrm>
        </p:spPr>
        <p:txBody>
          <a:bodyPr>
            <a:normAutofit fontScale="90000"/>
          </a:bodyPr>
          <a:lstStyle/>
          <a:p>
            <a:r>
              <a:rPr lang="en-US" altLang="zh-CN" dirty="0"/>
              <a:t>All TIME Blockchains by NFT Sales Volume</a:t>
            </a:r>
            <a:endParaRPr lang="zh-CN" altLang="en-US" dirty="0"/>
          </a:p>
        </p:txBody>
      </p:sp>
      <p:sp>
        <p:nvSpPr>
          <p:cNvPr id="5" name="文本框 4">
            <a:extLst>
              <a:ext uri="{FF2B5EF4-FFF2-40B4-BE49-F238E27FC236}">
                <a16:creationId xmlns:a16="http://schemas.microsoft.com/office/drawing/2014/main" id="{2AC0307D-6ED1-0610-90D7-3231852BBF5A}"/>
              </a:ext>
            </a:extLst>
          </p:cNvPr>
          <p:cNvSpPr txBox="1"/>
          <p:nvPr/>
        </p:nvSpPr>
        <p:spPr>
          <a:xfrm>
            <a:off x="759362" y="6275320"/>
            <a:ext cx="3671454" cy="369332"/>
          </a:xfrm>
          <a:prstGeom prst="rect">
            <a:avLst/>
          </a:prstGeom>
          <a:noFill/>
        </p:spPr>
        <p:txBody>
          <a:bodyPr wrap="square" rtlCol="0">
            <a:spAutoFit/>
          </a:bodyPr>
          <a:lstStyle/>
          <a:p>
            <a:r>
              <a:rPr lang="en-US" altLang="zh-CN" dirty="0" err="1"/>
              <a:t>Source:Cryptoslam</a:t>
            </a:r>
            <a:endParaRPr lang="zh-CN" altLang="en-US" dirty="0"/>
          </a:p>
        </p:txBody>
      </p:sp>
      <p:sp>
        <p:nvSpPr>
          <p:cNvPr id="7" name="文本框 6">
            <a:extLst>
              <a:ext uri="{FF2B5EF4-FFF2-40B4-BE49-F238E27FC236}">
                <a16:creationId xmlns:a16="http://schemas.microsoft.com/office/drawing/2014/main" id="{1446003E-0396-C7EF-9445-2218F8A1FF22}"/>
              </a:ext>
            </a:extLst>
          </p:cNvPr>
          <p:cNvSpPr txBox="1"/>
          <p:nvPr/>
        </p:nvSpPr>
        <p:spPr>
          <a:xfrm>
            <a:off x="604982" y="168624"/>
            <a:ext cx="4417291" cy="923330"/>
          </a:xfrm>
          <a:prstGeom prst="rect">
            <a:avLst/>
          </a:prstGeom>
          <a:noFill/>
        </p:spPr>
        <p:txBody>
          <a:bodyPr wrap="square" rtlCol="0">
            <a:spAutoFit/>
          </a:bodyPr>
          <a:lstStyle/>
          <a:p>
            <a:r>
              <a:rPr lang="en-US" altLang="zh-CN" sz="3600" b="1" dirty="0"/>
              <a:t>Bright prospect</a:t>
            </a:r>
          </a:p>
          <a:p>
            <a:endParaRPr lang="zh-CN" altLang="en-US" dirty="0"/>
          </a:p>
        </p:txBody>
      </p:sp>
      <p:pic>
        <p:nvPicPr>
          <p:cNvPr id="9" name="图片 8">
            <a:extLst>
              <a:ext uri="{FF2B5EF4-FFF2-40B4-BE49-F238E27FC236}">
                <a16:creationId xmlns:a16="http://schemas.microsoft.com/office/drawing/2014/main" id="{D0857931-27B0-2E85-D08C-32EF9600E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55" y="1471154"/>
            <a:ext cx="6995226" cy="4804166"/>
          </a:xfrm>
          <a:prstGeom prst="rect">
            <a:avLst/>
          </a:prstGeom>
        </p:spPr>
      </p:pic>
    </p:spTree>
    <p:extLst>
      <p:ext uri="{BB962C8B-B14F-4D97-AF65-F5344CB8AC3E}">
        <p14:creationId xmlns:p14="http://schemas.microsoft.com/office/powerpoint/2010/main" val="88976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C24181C-253C-FAB9-D7EA-6FCD622668F2}"/>
              </a:ext>
            </a:extLst>
          </p:cNvPr>
          <p:cNvSpPr>
            <a:spLocks noGrp="1"/>
          </p:cNvSpPr>
          <p:nvPr>
            <p:ph type="title"/>
          </p:nvPr>
        </p:nvSpPr>
        <p:spPr/>
        <p:txBody>
          <a:bodyPr/>
          <a:lstStyle/>
          <a:p>
            <a:r>
              <a:rPr lang="en-US" altLang="zh-CN" sz="2800" dirty="0"/>
              <a:t>Market vacancy</a:t>
            </a:r>
            <a:endParaRPr lang="zh-CN" altLang="en-US" dirty="0"/>
          </a:p>
        </p:txBody>
      </p:sp>
      <p:pic>
        <p:nvPicPr>
          <p:cNvPr id="8" name="图片 7">
            <a:extLst>
              <a:ext uri="{FF2B5EF4-FFF2-40B4-BE49-F238E27FC236}">
                <a16:creationId xmlns:a16="http://schemas.microsoft.com/office/drawing/2014/main" id="{152C5970-6CF4-F622-C5AD-09AC52790644}"/>
              </a:ext>
            </a:extLst>
          </p:cNvPr>
          <p:cNvPicPr>
            <a:picLocks noChangeAspect="1"/>
          </p:cNvPicPr>
          <p:nvPr/>
        </p:nvPicPr>
        <p:blipFill>
          <a:blip r:embed="rId3"/>
          <a:stretch>
            <a:fillRect/>
          </a:stretch>
        </p:blipFill>
        <p:spPr>
          <a:xfrm>
            <a:off x="577273" y="1214261"/>
            <a:ext cx="9095325" cy="5158150"/>
          </a:xfrm>
          <a:prstGeom prst="rect">
            <a:avLst/>
          </a:prstGeom>
        </p:spPr>
      </p:pic>
    </p:spTree>
    <p:extLst>
      <p:ext uri="{BB962C8B-B14F-4D97-AF65-F5344CB8AC3E}">
        <p14:creationId xmlns:p14="http://schemas.microsoft.com/office/powerpoint/2010/main" val="555657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E8902C-3672-BBD4-F846-C1DF59075C70}"/>
              </a:ext>
            </a:extLst>
          </p:cNvPr>
          <p:cNvSpPr txBox="1"/>
          <p:nvPr/>
        </p:nvSpPr>
        <p:spPr>
          <a:xfrm>
            <a:off x="748147" y="618897"/>
            <a:ext cx="6096000" cy="646331"/>
          </a:xfrm>
          <a:prstGeom prst="rect">
            <a:avLst/>
          </a:prstGeom>
          <a:noFill/>
        </p:spPr>
        <p:txBody>
          <a:bodyPr wrap="square">
            <a:spAutoFit/>
          </a:bodyPr>
          <a:lstStyle/>
          <a:p>
            <a:r>
              <a:rPr lang="en-US" altLang="zh-CN" sz="3600" b="1" dirty="0"/>
              <a:t>Course</a:t>
            </a:r>
            <a:r>
              <a:rPr lang="en-US" altLang="zh-CN" sz="2800" b="1" dirty="0"/>
              <a:t> introduction and design</a:t>
            </a:r>
            <a:endParaRPr lang="zh-CN" altLang="en-US" sz="2800" b="1" dirty="0"/>
          </a:p>
        </p:txBody>
      </p:sp>
      <p:sp>
        <p:nvSpPr>
          <p:cNvPr id="4" name="文本框 3">
            <a:extLst>
              <a:ext uri="{FF2B5EF4-FFF2-40B4-BE49-F238E27FC236}">
                <a16:creationId xmlns:a16="http://schemas.microsoft.com/office/drawing/2014/main" id="{38368852-E8A1-A59D-08AE-5F2694878031}"/>
              </a:ext>
            </a:extLst>
          </p:cNvPr>
          <p:cNvSpPr txBox="1"/>
          <p:nvPr/>
        </p:nvSpPr>
        <p:spPr>
          <a:xfrm>
            <a:off x="803565" y="1938469"/>
            <a:ext cx="9490362" cy="2308324"/>
          </a:xfrm>
          <a:prstGeom prst="rect">
            <a:avLst/>
          </a:prstGeom>
          <a:noFill/>
        </p:spPr>
        <p:txBody>
          <a:bodyPr wrap="square" rtlCol="0">
            <a:spAutoFit/>
          </a:bodyPr>
          <a:lstStyle/>
          <a:p>
            <a:r>
              <a:rPr lang="en-US" altLang="zh-CN" sz="2800" dirty="0"/>
              <a:t>1.Base knowledge of block chain</a:t>
            </a:r>
          </a:p>
          <a:p>
            <a:r>
              <a:rPr lang="en-US" altLang="zh-CN" sz="2800" dirty="0"/>
              <a:t>2.NFT Cultural and commercial value</a:t>
            </a:r>
          </a:p>
          <a:p>
            <a:r>
              <a:rPr lang="en-US" altLang="zh-CN" sz="2800" dirty="0"/>
              <a:t>3.NFT data analysis methods</a:t>
            </a:r>
          </a:p>
          <a:p>
            <a:r>
              <a:rPr lang="en-US" altLang="zh-CN" sz="2800" dirty="0"/>
              <a:t>4.</a:t>
            </a:r>
            <a:r>
              <a:rPr lang="en-US" altLang="zh-CN" sz="3200" b="0" i="0" dirty="0">
                <a:solidFill>
                  <a:srgbClr val="101214"/>
                </a:solidFill>
                <a:effectLst/>
                <a:highlight>
                  <a:srgbClr val="FFFFFF"/>
                </a:highlight>
                <a:latin typeface="PingFang SC"/>
              </a:rPr>
              <a:t>NFT data storage and parsing</a:t>
            </a:r>
            <a:endParaRPr lang="en-US" altLang="zh-CN" sz="3200" dirty="0"/>
          </a:p>
          <a:p>
            <a:r>
              <a:rPr lang="en-US" altLang="zh-CN" sz="2800" dirty="0"/>
              <a:t>5.</a:t>
            </a:r>
            <a:r>
              <a:rPr lang="en-US" altLang="zh-CN" sz="2800" b="0" i="0" dirty="0">
                <a:solidFill>
                  <a:srgbClr val="101214"/>
                </a:solidFill>
                <a:effectLst/>
                <a:highlight>
                  <a:srgbClr val="FFFFFF"/>
                </a:highlight>
                <a:latin typeface="PingFang SC"/>
              </a:rPr>
              <a:t>NFT</a:t>
            </a:r>
            <a:r>
              <a:rPr lang="en-US" altLang="zh-CN" sz="2800" dirty="0"/>
              <a:t> financial indicators</a:t>
            </a:r>
            <a:endParaRPr lang="zh-CN" altLang="en-US" sz="2800" dirty="0"/>
          </a:p>
        </p:txBody>
      </p:sp>
    </p:spTree>
    <p:extLst>
      <p:ext uri="{BB962C8B-B14F-4D97-AF65-F5344CB8AC3E}">
        <p14:creationId xmlns:p14="http://schemas.microsoft.com/office/powerpoint/2010/main" val="246701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E43C-6009-55B7-3CD7-F576BE07EA00}"/>
              </a:ext>
            </a:extLst>
          </p:cNvPr>
          <p:cNvSpPr>
            <a:spLocks noGrp="1"/>
          </p:cNvSpPr>
          <p:nvPr>
            <p:ph type="title"/>
          </p:nvPr>
        </p:nvSpPr>
        <p:spPr>
          <a:xfrm>
            <a:off x="660400" y="2057400"/>
            <a:ext cx="5682343" cy="1371600"/>
          </a:xfrm>
        </p:spPr>
        <p:txBody>
          <a:bodyPr/>
          <a:lstStyle/>
          <a:p>
            <a:r>
              <a:rPr lang="en-US" altLang="zh-CN" dirty="0"/>
              <a:t>Thank you!</a:t>
            </a:r>
            <a:endParaRPr lang="en-US" dirty="0"/>
          </a:p>
        </p:txBody>
      </p:sp>
    </p:spTree>
    <p:extLst>
      <p:ext uri="{BB962C8B-B14F-4D97-AF65-F5344CB8AC3E}">
        <p14:creationId xmlns:p14="http://schemas.microsoft.com/office/powerpoint/2010/main" val="404479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5</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247317"/>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Standardized NFT Interfaces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Minting and trading with native royalty functions.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Fees configured for revenue from NFT transactions.</a:t>
            </a:r>
          </a:p>
          <a:p>
            <a:endParaRPr lang="en-US" altLang="zh-CN" dirty="0"/>
          </a:p>
          <a:p>
            <a:r>
              <a:rPr lang="en-US" altLang="zh-CN" b="1" i="0" dirty="0">
                <a:solidFill>
                  <a:srgbClr val="24292F"/>
                </a:solidFill>
                <a:effectLst/>
                <a:latin typeface="Noto Sans" panose="020B0502040504020204" pitchFamily="34" charset="0"/>
              </a:rPr>
              <a:t>Fee Structure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Fixed fees in USD, paid in HBAR (Hedera's native currency).</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Hedera Transaction Fees</a:t>
            </a:r>
          </a:p>
          <a:p>
            <a:pPr indent="-285750">
              <a:buFont typeface="Arial" panose="020B0604020202020204" pitchFamily="34" charset="0"/>
              <a:buChar char="•"/>
            </a:pPr>
            <a:r>
              <a:rPr lang="en-US" altLang="zh-CN" dirty="0"/>
              <a:t>Create NFT collection: $1.00</a:t>
            </a:r>
          </a:p>
          <a:p>
            <a:pPr indent="-285750">
              <a:buFont typeface="Arial" panose="020B0604020202020204" pitchFamily="34" charset="0"/>
              <a:buChar char="•"/>
            </a:pPr>
            <a:r>
              <a:rPr lang="en-US" altLang="zh-CN" dirty="0"/>
              <a:t>Associate collection with account: $0.05</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Mint NFT: $0.02</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Include royalty fee: $0.01</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Transfer NFT: $0.001</a:t>
            </a:r>
          </a:p>
          <a:p>
            <a:endParaRPr lang="en-US" altLang="zh-CN" dirty="0"/>
          </a:p>
        </p:txBody>
      </p:sp>
    </p:spTree>
    <p:extLst>
      <p:ext uri="{BB962C8B-B14F-4D97-AF65-F5344CB8AC3E}">
        <p14:creationId xmlns:p14="http://schemas.microsoft.com/office/powerpoint/2010/main" val="374440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6</a:t>
            </a:fld>
            <a:endParaRPr lang="en-US"/>
          </a:p>
        </p:txBody>
      </p:sp>
      <p:pic>
        <p:nvPicPr>
          <p:cNvPr id="4" name="图片 3">
            <a:extLst>
              <a:ext uri="{FF2B5EF4-FFF2-40B4-BE49-F238E27FC236}">
                <a16:creationId xmlns:a16="http://schemas.microsoft.com/office/drawing/2014/main" id="{12FDD65E-A4CB-7F1C-7002-2FAFBEE428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753871"/>
            <a:ext cx="8324850" cy="3973829"/>
          </a:xfrm>
          <a:prstGeom prst="rect">
            <a:avLst/>
          </a:prstGeom>
          <a:noFill/>
          <a:ln>
            <a:noFill/>
          </a:ln>
        </p:spPr>
      </p:pic>
      <p:sp>
        <p:nvSpPr>
          <p:cNvPr id="15" name="文本框 14">
            <a:extLst>
              <a:ext uri="{FF2B5EF4-FFF2-40B4-BE49-F238E27FC236}">
                <a16:creationId xmlns:a16="http://schemas.microsoft.com/office/drawing/2014/main" id="{2C4C3E0B-5E99-282E-BE6B-CBCBB9D53EBE}"/>
              </a:ext>
            </a:extLst>
          </p:cNvPr>
          <p:cNvSpPr txBox="1"/>
          <p:nvPr/>
        </p:nvSpPr>
        <p:spPr>
          <a:xfrm>
            <a:off x="2902743" y="5652579"/>
            <a:ext cx="6386513" cy="369332"/>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OpenSea </a:t>
            </a:r>
            <a:r>
              <a:rPr lang="en-US" altLang="zh-CN" dirty="0">
                <a:latin typeface="minorHAnsi"/>
                <a:ea typeface="等线" panose="02010600030101010101" pitchFamily="2" charset="-122"/>
                <a:cs typeface="Times New Roman" panose="02020603050405020304" pitchFamily="18" charset="0"/>
              </a:rPr>
              <a:t>ERC-1155</a:t>
            </a:r>
            <a:r>
              <a:rPr lang="en-US" altLang="zh-CN" sz="1800" dirty="0">
                <a:effectLst/>
                <a:latin typeface="minorHAnsi"/>
                <a:ea typeface="等线" panose="02010600030101010101" pitchFamily="2" charset="-122"/>
                <a:cs typeface="Times New Roman" panose="02020603050405020304" pitchFamily="18" charset="0"/>
              </a:rPr>
              <a:t> Ethereum contract</a:t>
            </a:r>
            <a:endParaRPr lang="zh-CN" altLang="en-US" dirty="0"/>
          </a:p>
        </p:txBody>
      </p:sp>
      <p:pic>
        <p:nvPicPr>
          <p:cNvPr id="17" name="图片 16">
            <a:extLst>
              <a:ext uri="{FF2B5EF4-FFF2-40B4-BE49-F238E27FC236}">
                <a16:creationId xmlns:a16="http://schemas.microsoft.com/office/drawing/2014/main" id="{65E28CB4-73AE-068D-C885-9853A3B42174}"/>
              </a:ext>
            </a:extLst>
          </p:cNvPr>
          <p:cNvPicPr>
            <a:picLocks noChangeAspect="1"/>
          </p:cNvPicPr>
          <p:nvPr/>
        </p:nvPicPr>
        <p:blipFill>
          <a:blip r:embed="rId3"/>
          <a:stretch>
            <a:fillRect/>
          </a:stretch>
        </p:blipFill>
        <p:spPr>
          <a:xfrm>
            <a:off x="2575573" y="1753871"/>
            <a:ext cx="6770897" cy="3973829"/>
          </a:xfrm>
          <a:prstGeom prst="rect">
            <a:avLst/>
          </a:prstGeom>
        </p:spPr>
      </p:pic>
      <p:sp>
        <p:nvSpPr>
          <p:cNvPr id="18" name="文本框 17">
            <a:extLst>
              <a:ext uri="{FF2B5EF4-FFF2-40B4-BE49-F238E27FC236}">
                <a16:creationId xmlns:a16="http://schemas.microsoft.com/office/drawing/2014/main" id="{4952017E-2883-0FB8-5BFF-29C6D2CFFC6A}"/>
              </a:ext>
            </a:extLst>
          </p:cNvPr>
          <p:cNvSpPr txBox="1"/>
          <p:nvPr/>
        </p:nvSpPr>
        <p:spPr>
          <a:xfrm>
            <a:off x="2902743" y="5646229"/>
            <a:ext cx="6386513" cy="646331"/>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MintBar standard Hedera contract</a:t>
            </a:r>
          </a:p>
          <a:p>
            <a:r>
              <a:rPr lang="en-US" altLang="zh-CN" dirty="0">
                <a:latin typeface="minorHAnsi"/>
                <a:ea typeface="等线" panose="02010600030101010101" pitchFamily="2" charset="-122"/>
                <a:cs typeface="Times New Roman" panose="02020603050405020304" pitchFamily="18" charset="0"/>
              </a:rPr>
              <a:t>(19.1370HBAR </a:t>
            </a:r>
            <a:r>
              <a:rPr lang="zh-CN" altLang="en-US" dirty="0">
                <a:latin typeface="minorHAnsi"/>
                <a:ea typeface="等线" panose="02010600030101010101" pitchFamily="2" charset="-122"/>
                <a:cs typeface="Times New Roman" panose="02020603050405020304" pitchFamily="18" charset="0"/>
              </a:rPr>
              <a:t>≈ </a:t>
            </a:r>
            <a:r>
              <a:rPr lang="en-US" altLang="zh-CN" dirty="0">
                <a:latin typeface="minorHAnsi"/>
                <a:ea typeface="等线" panose="02010600030101010101" pitchFamily="2" charset="-122"/>
                <a:cs typeface="Times New Roman" panose="02020603050405020304" pitchFamily="18" charset="0"/>
              </a:rPr>
              <a:t>1.0005USD)</a:t>
            </a:r>
            <a:endParaRPr lang="zh-CN" altLang="en-US" dirty="0"/>
          </a:p>
        </p:txBody>
      </p:sp>
    </p:spTree>
    <p:extLst>
      <p:ext uri="{BB962C8B-B14F-4D97-AF65-F5344CB8AC3E}">
        <p14:creationId xmlns:p14="http://schemas.microsoft.com/office/powerpoint/2010/main" val="342836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Hedera NFT Market Brief Summary</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4" name="文本框 3">
            <a:extLst>
              <a:ext uri="{FF2B5EF4-FFF2-40B4-BE49-F238E27FC236}">
                <a16:creationId xmlns:a16="http://schemas.microsoft.com/office/drawing/2014/main" id="{8E3B992F-9E7C-E5C0-3423-1C3C61CE0A24}"/>
              </a:ext>
            </a:extLst>
          </p:cNvPr>
          <p:cNvSpPr txBox="1"/>
          <p:nvPr/>
        </p:nvSpPr>
        <p:spPr>
          <a:xfrm>
            <a:off x="660400" y="1130300"/>
            <a:ext cx="10331450" cy="369331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Hedera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5,770,946</a:t>
            </a:r>
          </a:p>
          <a:p>
            <a:pPr indent="-285750">
              <a:buFont typeface="Arial" panose="020B0604020202020204" pitchFamily="34" charset="0"/>
              <a:buChar char="•"/>
            </a:pPr>
            <a:r>
              <a:rPr lang="en-US" altLang="zh-CN" dirty="0"/>
              <a:t>NFT Transfers: 5,837,419</a:t>
            </a:r>
          </a:p>
          <a:p>
            <a:pPr indent="-285750">
              <a:buFont typeface="Arial" panose="020B0604020202020204" pitchFamily="34" charset="0"/>
              <a:buChar char="•"/>
            </a:pPr>
            <a:r>
              <a:rPr lang="en-US" altLang="zh-CN" dirty="0"/>
              <a:t>Total Transaction Volume: $17,638,310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Market Capitalization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HBAR: $1,868,593,439</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 (as of Aug 15, 2024)</a:t>
            </a:r>
          </a:p>
          <a:p>
            <a:pPr indent="-285750">
              <a:buFont typeface="Arial" panose="020B0604020202020204" pitchFamily="34" charset="0"/>
              <a:buChar char="•"/>
            </a:pPr>
            <a:r>
              <a:rPr lang="en-US" altLang="zh-CN" dirty="0"/>
              <a:t>30 Days Volume: $69,606.3</a:t>
            </a:r>
          </a:p>
          <a:p>
            <a:pPr indent="-285750">
              <a:buFont typeface="Arial" panose="020B0604020202020204" pitchFamily="34" charset="0"/>
              <a:buChar char="•"/>
            </a:pPr>
            <a:r>
              <a:rPr lang="en-US" altLang="zh-CN" dirty="0">
                <a:solidFill>
                  <a:srgbClr val="24292F"/>
                </a:solidFill>
                <a:latin typeface="Noto Sans" panose="020B0502040504020204" pitchFamily="34" charset="0"/>
              </a:rPr>
              <a:t>7 Days Volume</a:t>
            </a:r>
            <a:r>
              <a:rPr lang="en-US" altLang="zh-CN" b="0" i="0" dirty="0">
                <a:solidFill>
                  <a:srgbClr val="24292F"/>
                </a:solidFill>
                <a:effectLst/>
                <a:latin typeface="Noto Sans" panose="020B0502040504020204" pitchFamily="34" charset="0"/>
              </a:rPr>
              <a:t>: $6,376.8</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71.5% from the previous week</a:t>
            </a:r>
          </a:p>
        </p:txBody>
      </p:sp>
      <p:sp>
        <p:nvSpPr>
          <p:cNvPr id="5" name="文本框 4">
            <a:extLst>
              <a:ext uri="{FF2B5EF4-FFF2-40B4-BE49-F238E27FC236}">
                <a16:creationId xmlns:a16="http://schemas.microsoft.com/office/drawing/2014/main" id="{26DEF1E9-DAE7-7ADC-3CD0-EAE4A315B2DB}"/>
              </a:ext>
            </a:extLst>
          </p:cNvPr>
          <p:cNvSpPr txBox="1"/>
          <p:nvPr/>
        </p:nvSpPr>
        <p:spPr>
          <a:xfrm>
            <a:off x="673100" y="6225024"/>
            <a:ext cx="10331450" cy="369332"/>
          </a:xfrm>
          <a:prstGeom prst="rect">
            <a:avLst/>
          </a:prstGeom>
          <a:noFill/>
        </p:spPr>
        <p:txBody>
          <a:bodyPr wrap="square" rtlCol="0">
            <a:spAutoFit/>
          </a:bodyPr>
          <a:lstStyle/>
          <a:p>
            <a:r>
              <a:rPr lang="en-US" altLang="zh-CN" sz="1800" dirty="0">
                <a:effectLst/>
                <a:latin typeface="minorHAnsi"/>
                <a:ea typeface="等线" panose="02010600030101010101" pitchFamily="2" charset="-122"/>
                <a:cs typeface="Times New Roman" panose="02020603050405020304" pitchFamily="18" charset="0"/>
              </a:rPr>
              <a:t>Reference: https://dappradar.com</a:t>
            </a:r>
            <a:endParaRPr lang="en-US" altLang="zh-CN" b="0" i="0" dirty="0">
              <a:solidFill>
                <a:srgbClr val="24292F"/>
              </a:solidFill>
              <a:effectLst/>
              <a:latin typeface="Noto Sans" panose="020B0502040504020204" pitchFamily="34" charset="0"/>
            </a:endParaRPr>
          </a:p>
        </p:txBody>
      </p:sp>
    </p:spTree>
    <p:extLst>
      <p:ext uri="{BB962C8B-B14F-4D97-AF65-F5344CB8AC3E}">
        <p14:creationId xmlns:p14="http://schemas.microsoft.com/office/powerpoint/2010/main" val="116690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NFT Market Data Analysis</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Ethereum has a larger market size, higher liquidity, and more participants, but Hedera offers unique advantages in terms of fees and scalability.</a:t>
            </a:r>
          </a:p>
        </p:txBody>
      </p:sp>
    </p:spTree>
    <p:extLst>
      <p:ext uri="{BB962C8B-B14F-4D97-AF65-F5344CB8AC3E}">
        <p14:creationId xmlns:p14="http://schemas.microsoft.com/office/powerpoint/2010/main" val="321908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Top NFT Projects by Transaction Volume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9</a:t>
            </a:fld>
            <a:endParaRPr lang="en-US" dirty="0"/>
          </a:p>
        </p:txBody>
      </p:sp>
      <p:graphicFrame>
        <p:nvGraphicFramePr>
          <p:cNvPr id="5" name="表格 4">
            <a:extLst>
              <a:ext uri="{FF2B5EF4-FFF2-40B4-BE49-F238E27FC236}">
                <a16:creationId xmlns:a16="http://schemas.microsoft.com/office/drawing/2014/main" id="{66D49589-05A8-AAB8-8456-A78FCAEBC250}"/>
              </a:ext>
            </a:extLst>
          </p:cNvPr>
          <p:cNvGraphicFramePr>
            <a:graphicFrameLocks noGrp="1"/>
          </p:cNvGraphicFramePr>
          <p:nvPr>
            <p:extLst>
              <p:ext uri="{D42A27DB-BD31-4B8C-83A1-F6EECF244321}">
                <p14:modId xmlns:p14="http://schemas.microsoft.com/office/powerpoint/2010/main" val="1094056000"/>
              </p:ext>
            </p:extLst>
          </p:nvPr>
        </p:nvGraphicFramePr>
        <p:xfrm>
          <a:off x="751364" y="1307071"/>
          <a:ext cx="10767534" cy="2191893"/>
        </p:xfrm>
        <a:graphic>
          <a:graphicData uri="http://schemas.openxmlformats.org/drawingml/2006/table">
            <a:tbl>
              <a:tblPr firstRow="1" firstCol="1" bandRow="1">
                <a:tableStyleId>{5C22544A-7EE6-4342-B048-85BDC9FD1C3A}</a:tableStyleId>
              </a:tblPr>
              <a:tblGrid>
                <a:gridCol w="816671">
                  <a:extLst>
                    <a:ext uri="{9D8B030D-6E8A-4147-A177-3AD203B41FA5}">
                      <a16:colId xmlns:a16="http://schemas.microsoft.com/office/drawing/2014/main" val="658786758"/>
                    </a:ext>
                  </a:extLst>
                </a:gridCol>
                <a:gridCol w="4250530">
                  <a:extLst>
                    <a:ext uri="{9D8B030D-6E8A-4147-A177-3AD203B41FA5}">
                      <a16:colId xmlns:a16="http://schemas.microsoft.com/office/drawing/2014/main" val="4195797655"/>
                    </a:ext>
                  </a:extLst>
                </a:gridCol>
                <a:gridCol w="1656046">
                  <a:extLst>
                    <a:ext uri="{9D8B030D-6E8A-4147-A177-3AD203B41FA5}">
                      <a16:colId xmlns:a16="http://schemas.microsoft.com/office/drawing/2014/main" val="1269746917"/>
                    </a:ext>
                  </a:extLst>
                </a:gridCol>
                <a:gridCol w="1528991">
                  <a:extLst>
                    <a:ext uri="{9D8B030D-6E8A-4147-A177-3AD203B41FA5}">
                      <a16:colId xmlns:a16="http://schemas.microsoft.com/office/drawing/2014/main" val="3051983206"/>
                    </a:ext>
                  </a:extLst>
                </a:gridCol>
                <a:gridCol w="1320099">
                  <a:extLst>
                    <a:ext uri="{9D8B030D-6E8A-4147-A177-3AD203B41FA5}">
                      <a16:colId xmlns:a16="http://schemas.microsoft.com/office/drawing/2014/main" val="1191753351"/>
                    </a:ext>
                  </a:extLst>
                </a:gridCol>
                <a:gridCol w="1195197">
                  <a:extLst>
                    <a:ext uri="{9D8B030D-6E8A-4147-A177-3AD203B41FA5}">
                      <a16:colId xmlns:a16="http://schemas.microsoft.com/office/drawing/2014/main" val="1890054939"/>
                    </a:ext>
                  </a:extLst>
                </a:gridCol>
              </a:tblGrid>
              <a:tr h="196157">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4098814199"/>
                  </a:ext>
                </a:extLst>
              </a:tr>
              <a:tr h="196157">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$406.57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$1.77M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24142532"/>
                  </a:ext>
                </a:extLst>
              </a:tr>
              <a:tr h="196157">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Earthlings.land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$305.18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$1.63M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3.92k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15.28k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251534517"/>
                  </a:ext>
                </a:extLst>
              </a:tr>
              <a:tr h="196157">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$249.66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$1.39M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641176033"/>
                  </a:ext>
                </a:extLst>
              </a:tr>
              <a:tr h="196157">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$193.44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95169219"/>
                  </a:ext>
                </a:extLst>
              </a:tr>
              <a:tr h="196157">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$467.11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$285.34k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323493170"/>
                  </a:ext>
                </a:extLst>
              </a:tr>
              <a:tr h="196157">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$578.52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$259.93k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72914633"/>
                  </a:ext>
                </a:extLst>
              </a:tr>
              <a:tr h="196157">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$88.51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$251.35k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2782794994"/>
                  </a:ext>
                </a:extLst>
              </a:tr>
              <a:tr h="196157">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Creamies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$254.34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$235.29k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985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57905558"/>
                  </a:ext>
                </a:extLst>
              </a:tr>
              <a:tr h="196157">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$227.1k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14.43k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613050065"/>
                  </a:ext>
                </a:extLst>
              </a:tr>
              <a:tr h="196157">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Koala Klub Gen 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$186.02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$218.15k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624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1.02k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092158432"/>
                  </a:ext>
                </a:extLst>
              </a:tr>
            </a:tbl>
          </a:graphicData>
        </a:graphic>
      </p:graphicFrame>
      <p:graphicFrame>
        <p:nvGraphicFramePr>
          <p:cNvPr id="6" name="表格 5">
            <a:extLst>
              <a:ext uri="{FF2B5EF4-FFF2-40B4-BE49-F238E27FC236}">
                <a16:creationId xmlns:a16="http://schemas.microsoft.com/office/drawing/2014/main" id="{A85CDD7C-C163-CBC0-FB53-22B286CFFE15}"/>
              </a:ext>
            </a:extLst>
          </p:cNvPr>
          <p:cNvGraphicFramePr>
            <a:graphicFrameLocks noGrp="1"/>
          </p:cNvGraphicFramePr>
          <p:nvPr>
            <p:extLst>
              <p:ext uri="{D42A27DB-BD31-4B8C-83A1-F6EECF244321}">
                <p14:modId xmlns:p14="http://schemas.microsoft.com/office/powerpoint/2010/main" val="1882546440"/>
              </p:ext>
            </p:extLst>
          </p:nvPr>
        </p:nvGraphicFramePr>
        <p:xfrm>
          <a:off x="751366" y="4055359"/>
          <a:ext cx="10767533" cy="2191893"/>
        </p:xfrm>
        <a:graphic>
          <a:graphicData uri="http://schemas.openxmlformats.org/drawingml/2006/table">
            <a:tbl>
              <a:tblPr firstRow="1" firstCol="1" bandRow="1">
                <a:tableStyleId>{5C22544A-7EE6-4342-B048-85BDC9FD1C3A}</a:tableStyleId>
              </a:tblPr>
              <a:tblGrid>
                <a:gridCol w="807075">
                  <a:extLst>
                    <a:ext uri="{9D8B030D-6E8A-4147-A177-3AD203B41FA5}">
                      <a16:colId xmlns:a16="http://schemas.microsoft.com/office/drawing/2014/main" val="1876860064"/>
                    </a:ext>
                  </a:extLst>
                </a:gridCol>
                <a:gridCol w="4260064">
                  <a:extLst>
                    <a:ext uri="{9D8B030D-6E8A-4147-A177-3AD203B41FA5}">
                      <a16:colId xmlns:a16="http://schemas.microsoft.com/office/drawing/2014/main" val="2443788874"/>
                    </a:ext>
                  </a:extLst>
                </a:gridCol>
                <a:gridCol w="1631105">
                  <a:extLst>
                    <a:ext uri="{9D8B030D-6E8A-4147-A177-3AD203B41FA5}">
                      <a16:colId xmlns:a16="http://schemas.microsoft.com/office/drawing/2014/main" val="4235693960"/>
                    </a:ext>
                  </a:extLst>
                </a:gridCol>
                <a:gridCol w="1544753">
                  <a:extLst>
                    <a:ext uri="{9D8B030D-6E8A-4147-A177-3AD203B41FA5}">
                      <a16:colId xmlns:a16="http://schemas.microsoft.com/office/drawing/2014/main" val="923607145"/>
                    </a:ext>
                  </a:extLst>
                </a:gridCol>
                <a:gridCol w="1333669">
                  <a:extLst>
                    <a:ext uri="{9D8B030D-6E8A-4147-A177-3AD203B41FA5}">
                      <a16:colId xmlns:a16="http://schemas.microsoft.com/office/drawing/2014/main" val="2523913548"/>
                    </a:ext>
                  </a:extLst>
                </a:gridCol>
                <a:gridCol w="1190867">
                  <a:extLst>
                    <a:ext uri="{9D8B030D-6E8A-4147-A177-3AD203B41FA5}">
                      <a16:colId xmlns:a16="http://schemas.microsoft.com/office/drawing/2014/main" val="1520817199"/>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Collection Name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8205092"/>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Bored Ape Yacht Club</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19.99k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58.87k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3961208"/>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err="1">
                          <a:effectLst/>
                        </a:rPr>
                        <a:t>CryptoPunks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$109.34k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30.32k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8986838"/>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147.41k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6464257"/>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Azuki</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97.56k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5108410"/>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Meebits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$22.74k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18.87k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8237581"/>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Art Blocks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62.86k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273.79k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1199747"/>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Otherdeed for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217.45k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02102758"/>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Terraform by Mathcastles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$27.03k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072007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CLONE X - X TAKASHI MURAKAMI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$1.03B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26.43k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80.66k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827843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$10.85k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$1.01B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94.68k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4163640"/>
                  </a:ext>
                </a:extLst>
              </a:tr>
            </a:tbl>
          </a:graphicData>
        </a:graphic>
      </p:graphicFrame>
      <p:sp>
        <p:nvSpPr>
          <p:cNvPr id="8" name="文本框 7">
            <a:extLst>
              <a:ext uri="{FF2B5EF4-FFF2-40B4-BE49-F238E27FC236}">
                <a16:creationId xmlns:a16="http://schemas.microsoft.com/office/drawing/2014/main" id="{85B733AC-F4AB-C956-6A35-C3B8206136FF}"/>
              </a:ext>
            </a:extLst>
          </p:cNvPr>
          <p:cNvSpPr txBox="1"/>
          <p:nvPr/>
        </p:nvSpPr>
        <p:spPr>
          <a:xfrm>
            <a:off x="3275012" y="3476736"/>
            <a:ext cx="562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the Hedera</a:t>
            </a:r>
            <a:endParaRPr lang="zh-CN" altLang="en-US" dirty="0"/>
          </a:p>
        </p:txBody>
      </p:sp>
      <p:sp>
        <p:nvSpPr>
          <p:cNvPr id="10" name="文本框 9">
            <a:extLst>
              <a:ext uri="{FF2B5EF4-FFF2-40B4-BE49-F238E27FC236}">
                <a16:creationId xmlns:a16="http://schemas.microsoft.com/office/drawing/2014/main" id="{C0728F78-DA78-3F68-3994-DF5CF7A1F8AB}"/>
              </a:ext>
            </a:extLst>
          </p:cNvPr>
          <p:cNvSpPr txBox="1"/>
          <p:nvPr/>
        </p:nvSpPr>
        <p:spPr>
          <a:xfrm>
            <a:off x="3275012" y="6225024"/>
            <a:ext cx="55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Ethereum</a:t>
            </a:r>
            <a:endParaRPr lang="zh-CN" altLang="en-US" dirty="0"/>
          </a:p>
        </p:txBody>
      </p:sp>
      <p:pic>
        <p:nvPicPr>
          <p:cNvPr id="11" name="图片 10">
            <a:extLst>
              <a:ext uri="{FF2B5EF4-FFF2-40B4-BE49-F238E27FC236}">
                <a16:creationId xmlns:a16="http://schemas.microsoft.com/office/drawing/2014/main" id="{E16A355C-63E9-65E3-F224-24FA16C54C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238" y="1272296"/>
            <a:ext cx="6916261" cy="5566125"/>
          </a:xfrm>
          <a:prstGeom prst="rect">
            <a:avLst/>
          </a:prstGeom>
          <a:noFill/>
          <a:ln>
            <a:noFill/>
          </a:ln>
        </p:spPr>
      </p:pic>
    </p:spTree>
    <p:extLst>
      <p:ext uri="{BB962C8B-B14F-4D97-AF65-F5344CB8AC3E}">
        <p14:creationId xmlns:p14="http://schemas.microsoft.com/office/powerpoint/2010/main" val="37061156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2258</TotalTime>
  <Words>5021</Words>
  <Application>Microsoft Office PowerPoint</Application>
  <PresentationFormat>宽屏</PresentationFormat>
  <Paragraphs>1013</Paragraphs>
  <Slides>48</Slides>
  <Notes>34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__IBM_Plex_Mono_eec3d6</vt:lpstr>
      <vt:lpstr>__Roboto_053b0a</vt:lpstr>
      <vt:lpstr>-apple-system</vt:lpstr>
      <vt:lpstr>HarmonyOS_Sans_SC_Regular</vt:lpstr>
      <vt:lpstr>Inter</vt:lpstr>
      <vt:lpstr>minorHAnsi</vt:lpstr>
      <vt:lpstr>PingFang SC</vt:lpstr>
      <vt:lpstr>Söhne</vt:lpstr>
      <vt:lpstr>等线</vt:lpstr>
      <vt:lpstr>微软雅黑</vt:lpstr>
      <vt:lpstr>Arial</vt:lpstr>
      <vt:lpstr>Consolas</vt:lpstr>
      <vt:lpstr>Noto Sans</vt:lpstr>
      <vt:lpstr>Designed by iSlide</vt:lpstr>
      <vt:lpstr>Hedera Network NFT Market Analysis</vt:lpstr>
      <vt:lpstr>Stage</vt:lpstr>
      <vt:lpstr>Hedera Network Overview</vt:lpstr>
      <vt:lpstr>Introduction to Hedera Network </vt:lpstr>
      <vt:lpstr>NFT Fees on Hedera</vt:lpstr>
      <vt:lpstr>NFT Fees on Hedera</vt:lpstr>
      <vt:lpstr>Hedera NFT Market Brief Summary</vt:lpstr>
      <vt:lpstr>Hedera NFT Market Data Analysis</vt:lpstr>
      <vt:lpstr>Top NFT Projects by Transaction Volume on Hedera</vt:lpstr>
      <vt:lpstr>NFT Average Holding Period on the Hedera Network</vt:lpstr>
      <vt:lpstr>NFT Average Holding Period on the Hedera Network</vt:lpstr>
      <vt:lpstr>NFT Token Concentration on the Hedera Network</vt:lpstr>
      <vt:lpstr>NFT Token Concentration on the Hedera Network</vt:lpstr>
      <vt:lpstr>Overall Transaction Data in Hedera</vt:lpstr>
      <vt:lpstr>Overall Transaction Data in Hedera</vt:lpstr>
      <vt:lpstr>Marketplaces Volume on the Hedera Network</vt:lpstr>
      <vt:lpstr>Discussion on NFTs and Copyrights</vt:lpstr>
      <vt:lpstr>Royalty Fee For Hedera NFT</vt:lpstr>
      <vt:lpstr>Royalty Fee For Hedera NFT</vt:lpstr>
      <vt:lpstr>Copyright on the AI Design and Blockchain</vt:lpstr>
      <vt:lpstr>Copyright on the AI Design and Blockchain</vt:lpstr>
      <vt:lpstr>Real-World Asset (RWA) Tokenization</vt:lpstr>
      <vt:lpstr>HEDERA DATA API</vt:lpstr>
      <vt:lpstr>Content</vt:lpstr>
      <vt:lpstr>PowerPoint 演示文稿</vt:lpstr>
      <vt:lpstr>REST API USAGE</vt:lpstr>
      <vt:lpstr>Data Acquisition Solution </vt:lpstr>
      <vt:lpstr>Data Acquisition Solution</vt:lpstr>
      <vt:lpstr>Data Acquisition Solution</vt:lpstr>
      <vt:lpstr>PowerPoint 演示文稿</vt:lpstr>
      <vt:lpstr>Data Acquisition Solution</vt:lpstr>
      <vt:lpstr>Data Acquisition Solution  </vt:lpstr>
      <vt:lpstr>Field difference  </vt:lpstr>
      <vt:lpstr>Hedera Achievements</vt:lpstr>
      <vt:lpstr>Importance  of block chain</vt:lpstr>
      <vt:lpstr> HKU-NFT</vt:lpstr>
      <vt:lpstr>All-in-one NFT Data Analysis Platform</vt:lpstr>
      <vt:lpstr>Comprehensive Data Insights</vt:lpstr>
      <vt:lpstr>Customized Data Interface</vt:lpstr>
      <vt:lpstr>Customized Data Interface</vt:lpstr>
      <vt:lpstr>Customized Data Interface</vt:lpstr>
      <vt:lpstr>Customized Data Interface</vt:lpstr>
      <vt:lpstr>Customized Data Interface</vt:lpstr>
      <vt:lpstr>NFT Data Extract Analysis</vt:lpstr>
      <vt:lpstr>All TIME Blockchains by NFT Sales Volume</vt:lpstr>
      <vt:lpstr>Market vacancy</vt:lpstr>
      <vt:lpstr>PowerPoint 演示文稿</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shenzhen HKU</cp:lastModifiedBy>
  <cp:revision>65</cp:revision>
  <cp:lastPrinted>2023-11-06T16:00:00Z</cp:lastPrinted>
  <dcterms:created xsi:type="dcterms:W3CDTF">2023-11-06T16:00:00Z</dcterms:created>
  <dcterms:modified xsi:type="dcterms:W3CDTF">2024-10-24T10:28:47Z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ies>
</file>